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7"/>
  </p:notesMasterIdLst>
  <p:sldIdLst>
    <p:sldId id="256" r:id="rId2"/>
    <p:sldId id="326" r:id="rId3"/>
    <p:sldId id="327" r:id="rId4"/>
    <p:sldId id="325" r:id="rId5"/>
    <p:sldId id="328" r:id="rId6"/>
    <p:sldId id="321" r:id="rId7"/>
    <p:sldId id="280" r:id="rId8"/>
    <p:sldId id="320" r:id="rId9"/>
    <p:sldId id="286" r:id="rId10"/>
    <p:sldId id="317" r:id="rId11"/>
    <p:sldId id="323" r:id="rId12"/>
    <p:sldId id="318" r:id="rId13"/>
    <p:sldId id="319" r:id="rId14"/>
    <p:sldId id="308" r:id="rId15"/>
    <p:sldId id="322" r:id="rId16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4553"/>
    <a:srgbClr val="1FBABF"/>
    <a:srgbClr val="F2F2EF"/>
    <a:srgbClr val="AFB493"/>
    <a:srgbClr val="F5A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Style moyen 2 - Accentuation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756"/>
    <p:restoredTop sz="83436"/>
  </p:normalViewPr>
  <p:slideViewPr>
    <p:cSldViewPr snapToGrid="0" snapToObjects="1">
      <p:cViewPr varScale="1">
        <p:scale>
          <a:sx n="84" d="100"/>
          <a:sy n="84" d="100"/>
        </p:scale>
        <p:origin x="1356" y="396"/>
      </p:cViewPr>
      <p:guideLst/>
    </p:cSldViewPr>
  </p:slideViewPr>
  <p:notesTextViewPr>
    <p:cViewPr>
      <p:scale>
        <a:sx n="105" d="100"/>
        <a:sy n="105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2EE2E6-D357-774A-BE67-C52C724AE029}" type="datetimeFigureOut">
              <a:rPr lang="fr-FR" smtClean="0"/>
              <a:t>21/10/2025</a:t>
            </a:fld>
            <a:endParaRPr lang="fr-FR"/>
          </a:p>
        </p:txBody>
      </p:sp>
      <p:sp>
        <p:nvSpPr>
          <p:cNvPr id="4" name="Espace réservé de l'image de diapositiv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CA"/>
              <a:t>Cliquez pour modifier les styles du texte du masque</a:t>
            </a:r>
          </a:p>
          <a:p>
            <a:pPr lvl="1"/>
            <a:r>
              <a:rPr lang="fr-CA"/>
              <a:t>Deuxième niveau</a:t>
            </a:r>
          </a:p>
          <a:p>
            <a:pPr lvl="2"/>
            <a:r>
              <a:rPr lang="fr-CA"/>
              <a:t>Troisième niveau</a:t>
            </a:r>
          </a:p>
          <a:p>
            <a:pPr lvl="3"/>
            <a:r>
              <a:rPr lang="fr-CA"/>
              <a:t>Quatrième niveau</a:t>
            </a:r>
          </a:p>
          <a:p>
            <a:pPr lvl="4"/>
            <a:r>
              <a:rPr lang="fr-CA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9EEA1C7-AF58-9943-9FDA-DA2A7087008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212227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A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9EEA1C7-AF58-9943-9FDA-DA2A7087008D}" type="slidenum">
              <a:rPr lang="fr-FR" smtClean="0"/>
              <a:t>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1646374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 diapositiv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CA" i="1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Favoriser les échanges, les collaborations et la création de nouvelles connaissances dans le réseau international francophone et de soutenir le </a:t>
            </a:r>
            <a:r>
              <a:rPr lang="fr-CA" i="1" dirty="0" err="1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déveloqippement</a:t>
            </a:r>
            <a:r>
              <a:rPr lang="fr-CA" i="1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de meilleures pratiques en matière de soins, de recherche, d’enseignement et de gestion pour promouvoir la santé des mères et des enfants.</a:t>
            </a:r>
            <a:endParaRPr lang="en-CA" i="1" dirty="0">
              <a:solidFill>
                <a:srgbClr val="00206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9EEA1C7-AF58-9943-9FDA-DA2A7087008D}" type="slidenum">
              <a:rPr lang="fr-FR" smtClean="0"/>
              <a:t>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3243594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 diapositiv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9EEA1C7-AF58-9943-9FDA-DA2A7087008D}" type="slidenum">
              <a:rPr lang="fr-FR" smtClean="0"/>
              <a:t>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6258190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 diapositiv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9EEA1C7-AF58-9943-9FDA-DA2A7087008D}" type="slidenum">
              <a:rPr lang="fr-FR" smtClean="0"/>
              <a:t>10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9902497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 diapositiv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9EEA1C7-AF58-9943-9FDA-DA2A7087008D}" type="slidenum">
              <a:rPr lang="fr-FR" smtClean="0"/>
              <a:t>11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0462987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 diapositiv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9EEA1C7-AF58-9943-9FDA-DA2A7087008D}" type="slidenum">
              <a:rPr lang="fr-FR" smtClean="0"/>
              <a:t>12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947616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 diapositiv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9EEA1C7-AF58-9943-9FDA-DA2A7087008D}" type="slidenum">
              <a:rPr lang="fr-FR" smtClean="0"/>
              <a:t>13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4660755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 diapositiv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9EEA1C7-AF58-9943-9FDA-DA2A7087008D}" type="slidenum">
              <a:rPr lang="fr-FR" smtClean="0"/>
              <a:t>14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025674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CCE2622-504D-CE2C-E7E7-00168E741A7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CA"/>
              <a:t>Modifier le style du titre</a:t>
            </a:r>
            <a:endParaRPr lang="fr-FR"/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2402E068-1151-9775-86C5-745976D746F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CA"/>
              <a:t>Modifier le style des sous-titres du masque</a:t>
            </a:r>
            <a:endParaRPr lang="fr-FR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CCF3FBB8-D4F1-76D1-894C-7E37BA0EEA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B653AC-D68D-2F4C-8296-E2214330034A}" type="datetimeFigureOut">
              <a:rPr lang="fr-FR" smtClean="0"/>
              <a:t>21/10/2025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EAD52718-8003-6FB8-9E6F-E3AEEEAAD2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AA8CC7E6-45C2-828B-43C7-05D8222240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217E2A-5401-4841-9D8E-6E100F8C3D2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2862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F731432-6145-8BDC-7604-19486D5FCE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/>
              <a:t>Modifier le style du titre</a:t>
            </a:r>
            <a:endParaRPr lang="fr-FR"/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773E2979-B5D7-5D58-CB89-2D64006EF3E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CA"/>
              <a:t>Cliquez pour modifier les styles du texte du masque</a:t>
            </a:r>
          </a:p>
          <a:p>
            <a:pPr lvl="1"/>
            <a:r>
              <a:rPr lang="fr-CA"/>
              <a:t>Deuxième niveau</a:t>
            </a:r>
          </a:p>
          <a:p>
            <a:pPr lvl="2"/>
            <a:r>
              <a:rPr lang="fr-CA"/>
              <a:t>Troisième niveau</a:t>
            </a:r>
          </a:p>
          <a:p>
            <a:pPr lvl="3"/>
            <a:r>
              <a:rPr lang="fr-CA"/>
              <a:t>Quatrième niveau</a:t>
            </a:r>
          </a:p>
          <a:p>
            <a:pPr lvl="4"/>
            <a:r>
              <a:rPr lang="fr-CA"/>
              <a:t>Cinquième niveau</a:t>
            </a:r>
            <a:endParaRPr lang="fr-FR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24167522-D8B0-248D-353D-79CFDF0413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B653AC-D68D-2F4C-8296-E2214330034A}" type="datetimeFigureOut">
              <a:rPr lang="fr-FR" smtClean="0"/>
              <a:t>21/10/2025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4D1C0058-0D65-47A8-0A4F-9077C04F87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51488465-CC45-8360-008E-DA7B504802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217E2A-5401-4841-9D8E-6E100F8C3D2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680414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03635DFF-12CD-03B4-25AC-A665F1C0AFE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CA"/>
              <a:t>Modifier le style du titre</a:t>
            </a:r>
            <a:endParaRPr lang="fr-FR"/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F76F2689-F69F-1C94-F76E-27C62AF56E6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CA"/>
              <a:t>Cliquez pour modifier les styles du texte du masque</a:t>
            </a:r>
          </a:p>
          <a:p>
            <a:pPr lvl="1"/>
            <a:r>
              <a:rPr lang="fr-CA"/>
              <a:t>Deuxième niveau</a:t>
            </a:r>
          </a:p>
          <a:p>
            <a:pPr lvl="2"/>
            <a:r>
              <a:rPr lang="fr-CA"/>
              <a:t>Troisième niveau</a:t>
            </a:r>
          </a:p>
          <a:p>
            <a:pPr lvl="3"/>
            <a:r>
              <a:rPr lang="fr-CA"/>
              <a:t>Quatrième niveau</a:t>
            </a:r>
          </a:p>
          <a:p>
            <a:pPr lvl="4"/>
            <a:r>
              <a:rPr lang="fr-CA"/>
              <a:t>Cinquième niveau</a:t>
            </a:r>
            <a:endParaRPr lang="fr-FR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CEE09944-9E02-047A-2326-57380F53D7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B653AC-D68D-2F4C-8296-E2214330034A}" type="datetimeFigureOut">
              <a:rPr lang="fr-FR" smtClean="0"/>
              <a:t>21/10/2025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468C0707-C3D6-6D33-54C5-65AF94DC48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9AA0F61C-A919-6D6B-0764-707AB26134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217E2A-5401-4841-9D8E-6E100F8C3D2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502018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DE5EA47-8001-3741-07A5-501C62BF95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/>
              <a:t>Modifier le style du titre</a:t>
            </a:r>
            <a:endParaRPr lang="fr-FR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EEEAA714-8362-2807-ED78-C29F6810336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CA"/>
              <a:t>Cliquez pour modifier les styles du texte du masque</a:t>
            </a:r>
          </a:p>
          <a:p>
            <a:pPr lvl="1"/>
            <a:r>
              <a:rPr lang="fr-CA"/>
              <a:t>Deuxième niveau</a:t>
            </a:r>
          </a:p>
          <a:p>
            <a:pPr lvl="2"/>
            <a:r>
              <a:rPr lang="fr-CA"/>
              <a:t>Troisième niveau</a:t>
            </a:r>
          </a:p>
          <a:p>
            <a:pPr lvl="3"/>
            <a:r>
              <a:rPr lang="fr-CA"/>
              <a:t>Quatrième niveau</a:t>
            </a:r>
          </a:p>
          <a:p>
            <a:pPr lvl="4"/>
            <a:r>
              <a:rPr lang="fr-CA"/>
              <a:t>Cinquième niveau</a:t>
            </a:r>
            <a:endParaRPr lang="fr-FR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0D214191-48ED-8DD5-A452-5DE1D4394D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B653AC-D68D-2F4C-8296-E2214330034A}" type="datetimeFigureOut">
              <a:rPr lang="fr-FR" smtClean="0"/>
              <a:t>21/10/2025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4EFBA037-1E30-B0E1-7EAA-61B01FD826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A62223CC-A95D-FFD7-08F5-FCDB03E013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217E2A-5401-4841-9D8E-6E100F8C3D2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984481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2E27F80-9459-A54B-0446-830E2FD7E7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CA"/>
              <a:t>Modifier le style du titre</a:t>
            </a:r>
            <a:endParaRPr lang="fr-FR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22BE97DE-84A7-056F-E89A-C4565BECBD9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CA"/>
              <a:t>Cliquez pour 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5571DD74-663C-8B1B-D3E8-149CD1EE22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B653AC-D68D-2F4C-8296-E2214330034A}" type="datetimeFigureOut">
              <a:rPr lang="fr-FR" smtClean="0"/>
              <a:t>21/10/2025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169E43A7-96A6-8A55-A976-479F96DE25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6DFA204F-60C7-0F3F-1EAA-3088B77836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217E2A-5401-4841-9D8E-6E100F8C3D2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290611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243ED16-61C4-CC95-8F88-4B2153F76F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/>
              <a:t>Modifier le style du titre</a:t>
            </a:r>
            <a:endParaRPr lang="fr-FR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C426A4B8-E135-B67A-A5C9-2EA986CC19D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CA"/>
              <a:t>Cliquez pour modifier les styles du texte du masque</a:t>
            </a:r>
          </a:p>
          <a:p>
            <a:pPr lvl="1"/>
            <a:r>
              <a:rPr lang="fr-CA"/>
              <a:t>Deuxième niveau</a:t>
            </a:r>
          </a:p>
          <a:p>
            <a:pPr lvl="2"/>
            <a:r>
              <a:rPr lang="fr-CA"/>
              <a:t>Troisième niveau</a:t>
            </a:r>
          </a:p>
          <a:p>
            <a:pPr lvl="3"/>
            <a:r>
              <a:rPr lang="fr-CA"/>
              <a:t>Quatrième niveau</a:t>
            </a:r>
          </a:p>
          <a:p>
            <a:pPr lvl="4"/>
            <a:r>
              <a:rPr lang="fr-CA"/>
              <a:t>Cinquième niveau</a:t>
            </a:r>
            <a:endParaRPr lang="fr-FR"/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2BD04624-5B01-2B60-384C-4F890FAA15C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CA"/>
              <a:t>Cliquez pour modifier les styles du texte du masque</a:t>
            </a:r>
          </a:p>
          <a:p>
            <a:pPr lvl="1"/>
            <a:r>
              <a:rPr lang="fr-CA"/>
              <a:t>Deuxième niveau</a:t>
            </a:r>
          </a:p>
          <a:p>
            <a:pPr lvl="2"/>
            <a:r>
              <a:rPr lang="fr-CA"/>
              <a:t>Troisième niveau</a:t>
            </a:r>
          </a:p>
          <a:p>
            <a:pPr lvl="3"/>
            <a:r>
              <a:rPr lang="fr-CA"/>
              <a:t>Quatrième niveau</a:t>
            </a:r>
          </a:p>
          <a:p>
            <a:pPr lvl="4"/>
            <a:r>
              <a:rPr lang="fr-CA"/>
              <a:t>Cinquième niveau</a:t>
            </a:r>
            <a:endParaRPr lang="fr-FR"/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E04D2753-4882-08FA-1358-E85E625E58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B653AC-D68D-2F4C-8296-E2214330034A}" type="datetimeFigureOut">
              <a:rPr lang="fr-FR" smtClean="0"/>
              <a:t>21/10/2025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F91976C2-42E8-2FBE-2C94-9EBD6E9E38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517C3954-732B-7449-B807-332A688CC9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217E2A-5401-4841-9D8E-6E100F8C3D2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51768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5C5869D-107E-6961-1B43-8AD6795439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CA"/>
              <a:t>Modifier le style du titre</a:t>
            </a:r>
            <a:endParaRPr lang="fr-FR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7A0A1FA6-9417-E948-8DC7-14B4908BD63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CA"/>
              <a:t>Cliquez pour 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C106C72F-D9FC-CEC0-BCEC-B36B1DF16FB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CA"/>
              <a:t>Cliquez pour modifier les styles du texte du masque</a:t>
            </a:r>
          </a:p>
          <a:p>
            <a:pPr lvl="1"/>
            <a:r>
              <a:rPr lang="fr-CA"/>
              <a:t>Deuxième niveau</a:t>
            </a:r>
          </a:p>
          <a:p>
            <a:pPr lvl="2"/>
            <a:r>
              <a:rPr lang="fr-CA"/>
              <a:t>Troisième niveau</a:t>
            </a:r>
          </a:p>
          <a:p>
            <a:pPr lvl="3"/>
            <a:r>
              <a:rPr lang="fr-CA"/>
              <a:t>Quatrième niveau</a:t>
            </a:r>
          </a:p>
          <a:p>
            <a:pPr lvl="4"/>
            <a:r>
              <a:rPr lang="fr-CA"/>
              <a:t>Cinquième niveau</a:t>
            </a:r>
            <a:endParaRPr lang="fr-FR"/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F43CA4B1-94B3-67CD-E4A3-502D03DCE8B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CA"/>
              <a:t>Cliquez pour 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F5994C06-FC40-7120-5DF4-C2726FBE4AF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CA"/>
              <a:t>Cliquez pour modifier les styles du texte du masque</a:t>
            </a:r>
          </a:p>
          <a:p>
            <a:pPr lvl="1"/>
            <a:r>
              <a:rPr lang="fr-CA"/>
              <a:t>Deuxième niveau</a:t>
            </a:r>
          </a:p>
          <a:p>
            <a:pPr lvl="2"/>
            <a:r>
              <a:rPr lang="fr-CA"/>
              <a:t>Troisième niveau</a:t>
            </a:r>
          </a:p>
          <a:p>
            <a:pPr lvl="3"/>
            <a:r>
              <a:rPr lang="fr-CA"/>
              <a:t>Quatrième niveau</a:t>
            </a:r>
          </a:p>
          <a:p>
            <a:pPr lvl="4"/>
            <a:r>
              <a:rPr lang="fr-CA"/>
              <a:t>Cinquième niveau</a:t>
            </a:r>
            <a:endParaRPr lang="fr-FR"/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580A650B-A22D-C982-0C68-8DE5BF2778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B653AC-D68D-2F4C-8296-E2214330034A}" type="datetimeFigureOut">
              <a:rPr lang="fr-FR" smtClean="0"/>
              <a:t>21/10/2025</a:t>
            </a:fld>
            <a:endParaRPr lang="fr-FR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ACF76B03-7A21-9B18-9856-21C785C354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44531D61-65CF-A742-574B-9FCB450982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217E2A-5401-4841-9D8E-6E100F8C3D2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538620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ADAFF11-B195-DD1A-0AF0-986CD6DA57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/>
              <a:t>Modifier le style du titre</a:t>
            </a:r>
            <a:endParaRPr lang="fr-FR"/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26674627-769A-09D0-CB98-C1C3DEAAA6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B653AC-D68D-2F4C-8296-E2214330034A}" type="datetimeFigureOut">
              <a:rPr lang="fr-FR" smtClean="0"/>
              <a:t>21/10/2025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AA5301A7-4765-26DC-4AD4-AD1959CAC6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1FC3345A-A559-DC07-B838-87EC843E11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217E2A-5401-4841-9D8E-6E100F8C3D2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148932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81E9C0B2-4422-7A5D-58C8-1BE1FA9E7A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B653AC-D68D-2F4C-8296-E2214330034A}" type="datetimeFigureOut">
              <a:rPr lang="fr-FR" smtClean="0"/>
              <a:t>21/10/2025</a:t>
            </a:fld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A1BF87E9-117E-6F18-B48F-9C401BA082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3B2AB79C-AF67-E63E-C6D8-FF7892B092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217E2A-5401-4841-9D8E-6E100F8C3D2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920632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25AAF7D-2E54-934F-5064-BBD74AED17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CA"/>
              <a:t>Modifier le style du titre</a:t>
            </a:r>
            <a:endParaRPr lang="fr-FR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CF00EC25-7B1F-4199-943B-4FEC555B4E5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CA"/>
              <a:t>Cliquez pour modifier les styles du texte du masque</a:t>
            </a:r>
          </a:p>
          <a:p>
            <a:pPr lvl="1"/>
            <a:r>
              <a:rPr lang="fr-CA"/>
              <a:t>Deuxième niveau</a:t>
            </a:r>
          </a:p>
          <a:p>
            <a:pPr lvl="2"/>
            <a:r>
              <a:rPr lang="fr-CA"/>
              <a:t>Troisième niveau</a:t>
            </a:r>
          </a:p>
          <a:p>
            <a:pPr lvl="3"/>
            <a:r>
              <a:rPr lang="fr-CA"/>
              <a:t>Quatrième niveau</a:t>
            </a:r>
          </a:p>
          <a:p>
            <a:pPr lvl="4"/>
            <a:r>
              <a:rPr lang="fr-CA"/>
              <a:t>Cinquième niveau</a:t>
            </a:r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E4B90103-3A7B-D75A-19CA-A10DE0C4BDB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CA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5FA7DB44-46CF-1D93-C84F-53F850725F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B653AC-D68D-2F4C-8296-E2214330034A}" type="datetimeFigureOut">
              <a:rPr lang="fr-FR" smtClean="0"/>
              <a:t>21/10/2025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A4B6EC4D-DDA7-8A2C-E90F-6C278BF091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A73D1BC6-B2D7-902C-DFBC-020425348D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217E2A-5401-4841-9D8E-6E100F8C3D2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400416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D76F4CA-F015-99BA-85FD-2529F64FBA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CA"/>
              <a:t>Modifier le style du titre</a:t>
            </a:r>
            <a:endParaRPr lang="fr-FR"/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169421E4-1EC5-92C7-5D52-514E4649679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AC922255-5B6D-A4A6-5EC3-C27A1B31C53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CA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75D122A3-8D91-F4C3-B0F1-CCB31E1CB3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B653AC-D68D-2F4C-8296-E2214330034A}" type="datetimeFigureOut">
              <a:rPr lang="fr-FR" smtClean="0"/>
              <a:t>21/10/2025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12D5B387-4360-5787-91CC-570B2FE183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05E5F3B3-5301-F3AB-6159-8C654396A9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217E2A-5401-4841-9D8E-6E100F8C3D2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886151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643BAAE0-0DF8-9C85-14F1-A88A482753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CA"/>
              <a:t>Modifier le style du titre</a:t>
            </a:r>
            <a:endParaRPr lang="fr-FR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F8BD2C6E-81EA-7757-873E-B00411D2EFD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CA"/>
              <a:t>Cliquez pour modifier les styles du texte du masque</a:t>
            </a:r>
          </a:p>
          <a:p>
            <a:pPr lvl="1"/>
            <a:r>
              <a:rPr lang="fr-CA"/>
              <a:t>Deuxième niveau</a:t>
            </a:r>
          </a:p>
          <a:p>
            <a:pPr lvl="2"/>
            <a:r>
              <a:rPr lang="fr-CA"/>
              <a:t>Troisième niveau</a:t>
            </a:r>
          </a:p>
          <a:p>
            <a:pPr lvl="3"/>
            <a:r>
              <a:rPr lang="fr-CA"/>
              <a:t>Quatrième niveau</a:t>
            </a:r>
          </a:p>
          <a:p>
            <a:pPr lvl="4"/>
            <a:r>
              <a:rPr lang="fr-CA"/>
              <a:t>Cinquième niveau</a:t>
            </a:r>
            <a:endParaRPr lang="fr-FR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043268CC-AA45-E69A-935C-A0128CBF8D9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EB653AC-D68D-2F4C-8296-E2214330034A}" type="datetimeFigureOut">
              <a:rPr lang="fr-FR" smtClean="0"/>
              <a:t>21/10/2025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E7C71D5D-DBE6-6E60-A151-30F7036A73E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A4BE3394-C23D-33DC-CDEA-D46B534FE53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217E2A-5401-4841-9D8E-6E100F8C3D2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946285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jpg"/><Relationship Id="rId7" Type="http://schemas.openxmlformats.org/officeDocument/2006/relationships/image" Target="../media/image5.sv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svg"/><Relationship Id="rId10" Type="http://schemas.openxmlformats.org/officeDocument/2006/relationships/image" Target="../media/image8.jpg"/><Relationship Id="rId4" Type="http://schemas.openxmlformats.org/officeDocument/2006/relationships/image" Target="../media/image2.png"/><Relationship Id="rId9" Type="http://schemas.openxmlformats.org/officeDocument/2006/relationships/image" Target="../media/image7.sv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image" Target="../media/image2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svg"/><Relationship Id="rId5" Type="http://schemas.openxmlformats.org/officeDocument/2006/relationships/image" Target="../media/image4.png"/><Relationship Id="rId4" Type="http://schemas.openxmlformats.org/officeDocument/2006/relationships/image" Target="../media/image3.sv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fourwaves.com/fr/blogue/how-to-make-a-scientific-poster/" TargetMode="External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Relationship Id="rId4" Type="http://schemas.openxmlformats.org/officeDocument/2006/relationships/hyperlink" Target="mailto:martine.fortier@reseaurmef.org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>
            <a:extLst>
              <a:ext uri="{FF2B5EF4-FFF2-40B4-BE49-F238E27FC236}">
                <a16:creationId xmlns:a16="http://schemas.microsoft.com/office/drawing/2014/main" id="{DFE13FE4-6498-8B22-C0CE-0894B29BD3C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0886" y="7070"/>
            <a:ext cx="12192000" cy="6868886"/>
          </a:xfrm>
          <a:prstGeom prst="rect">
            <a:avLst/>
          </a:prstGeom>
        </p:spPr>
      </p:pic>
      <p:sp>
        <p:nvSpPr>
          <p:cNvPr id="6" name="Google Shape;270;p32">
            <a:extLst>
              <a:ext uri="{FF2B5EF4-FFF2-40B4-BE49-F238E27FC236}">
                <a16:creationId xmlns:a16="http://schemas.microsoft.com/office/drawing/2014/main" id="{5D3B22E4-9047-ACA0-6129-2032E1E017DB}"/>
              </a:ext>
            </a:extLst>
          </p:cNvPr>
          <p:cNvSpPr txBox="1"/>
          <p:nvPr/>
        </p:nvSpPr>
        <p:spPr>
          <a:xfrm>
            <a:off x="6449224" y="346952"/>
            <a:ext cx="5541580" cy="5164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 algn="ctr">
              <a:lnSpc>
                <a:spcPct val="80000"/>
              </a:lnSpc>
              <a:buSzPts val="1800"/>
            </a:pPr>
            <a:r>
              <a:rPr lang="fr-CA" sz="3600" b="1" dirty="0">
                <a:solidFill>
                  <a:srgbClr val="004553"/>
                </a:solidFill>
                <a:latin typeface="Calibri Light" panose="020F0302020204030204" pitchFamily="34" charset="0"/>
                <a:ea typeface="Montserrat"/>
                <a:cs typeface="Calibri Light" panose="020F0302020204030204" pitchFamily="34" charset="0"/>
                <a:sym typeface="Montserrat"/>
              </a:rPr>
              <a:t>23ème Semaine du </a:t>
            </a:r>
          </a:p>
          <a:p>
            <a:pPr lvl="0" algn="ctr">
              <a:lnSpc>
                <a:spcPct val="80000"/>
              </a:lnSpc>
              <a:buSzPts val="1800"/>
            </a:pPr>
            <a:r>
              <a:rPr lang="fr-CA" sz="3600" b="1" dirty="0">
                <a:solidFill>
                  <a:srgbClr val="004553"/>
                </a:solidFill>
                <a:latin typeface="Calibri Light" panose="020F0302020204030204" pitchFamily="34" charset="0"/>
                <a:ea typeface="Montserrat"/>
                <a:cs typeface="Calibri Light" panose="020F0302020204030204" pitchFamily="34" charset="0"/>
                <a:sym typeface="Montserrat"/>
              </a:rPr>
              <a:t>Réseau Mère Enfant de la Francophonie</a:t>
            </a:r>
          </a:p>
          <a:p>
            <a:pPr lvl="0" algn="ctr">
              <a:lnSpc>
                <a:spcPct val="80000"/>
              </a:lnSpc>
              <a:buSzPts val="1800"/>
            </a:pPr>
            <a:endParaRPr lang="fr-CA" sz="3600" dirty="0">
              <a:solidFill>
                <a:srgbClr val="004553"/>
              </a:solidFill>
              <a:latin typeface="Calibri Light" panose="020F0302020204030204" pitchFamily="34" charset="0"/>
              <a:ea typeface="Montserrat"/>
              <a:cs typeface="Calibri Light" panose="020F0302020204030204" pitchFamily="34" charset="0"/>
              <a:sym typeface="Montserrat"/>
            </a:endParaRPr>
          </a:p>
          <a:p>
            <a:pPr lvl="0" algn="ctr">
              <a:lnSpc>
                <a:spcPct val="80000"/>
              </a:lnSpc>
              <a:buSzPts val="1800"/>
            </a:pPr>
            <a:endParaRPr lang="fr-CA" sz="3600" dirty="0">
              <a:solidFill>
                <a:srgbClr val="004553"/>
              </a:solidFill>
              <a:latin typeface="Calibri Light" panose="020F0302020204030204" pitchFamily="34" charset="0"/>
              <a:ea typeface="Montserrat"/>
              <a:cs typeface="Calibri Light" panose="020F0302020204030204" pitchFamily="34" charset="0"/>
              <a:sym typeface="Montserrat"/>
            </a:endParaRPr>
          </a:p>
          <a:p>
            <a:pPr lvl="0" algn="ctr">
              <a:lnSpc>
                <a:spcPct val="80000"/>
              </a:lnSpc>
              <a:buSzPts val="1800"/>
            </a:pPr>
            <a:r>
              <a:rPr lang="fr-CA" sz="3200" b="1" i="1" dirty="0">
                <a:solidFill>
                  <a:srgbClr val="004553"/>
                </a:solidFill>
                <a:latin typeface="Calibri Light" panose="020F0302020204030204" pitchFamily="34" charset="0"/>
                <a:ea typeface="Montserrat"/>
                <a:cs typeface="Calibri Light" panose="020F0302020204030204" pitchFamily="34" charset="0"/>
                <a:sym typeface="Montserrat"/>
              </a:rPr>
              <a:t>Astuces pour rédiger</a:t>
            </a:r>
          </a:p>
          <a:p>
            <a:pPr lvl="0" algn="ctr">
              <a:lnSpc>
                <a:spcPct val="80000"/>
              </a:lnSpc>
              <a:buSzPts val="1800"/>
            </a:pPr>
            <a:r>
              <a:rPr lang="fr-CA" sz="3200" b="1" i="1" dirty="0">
                <a:solidFill>
                  <a:srgbClr val="004553"/>
                </a:solidFill>
                <a:latin typeface="Calibri Light" panose="020F0302020204030204" pitchFamily="34" charset="0"/>
                <a:ea typeface="Montserrat"/>
                <a:cs typeface="Calibri Light" panose="020F0302020204030204" pitchFamily="34" charset="0"/>
                <a:sym typeface="Montserrat"/>
              </a:rPr>
              <a:t>un poster scientifique</a:t>
            </a:r>
            <a:endParaRPr lang="fr-CA" sz="3600" dirty="0">
              <a:solidFill>
                <a:srgbClr val="004553"/>
              </a:solidFill>
              <a:latin typeface="Calibri Light" panose="020F0302020204030204" pitchFamily="34" charset="0"/>
              <a:ea typeface="Montserrat"/>
              <a:cs typeface="Calibri Light" panose="020F0302020204030204" pitchFamily="34" charset="0"/>
              <a:sym typeface="Montserrat"/>
            </a:endParaRPr>
          </a:p>
          <a:p>
            <a:pPr lvl="0" algn="ctr">
              <a:lnSpc>
                <a:spcPct val="80000"/>
              </a:lnSpc>
              <a:buSzPts val="1800"/>
            </a:pPr>
            <a:endParaRPr lang="fr-CA" sz="3200" b="1" dirty="0">
              <a:solidFill>
                <a:srgbClr val="004553"/>
              </a:solidFill>
              <a:latin typeface="Calibri Light" panose="020F0302020204030204" pitchFamily="34" charset="0"/>
              <a:ea typeface="Montserrat"/>
              <a:cs typeface="Calibri Light" panose="020F0302020204030204" pitchFamily="34" charset="0"/>
              <a:sym typeface="Montserrat"/>
            </a:endParaRPr>
          </a:p>
          <a:p>
            <a:pPr lvl="0" algn="ctr">
              <a:lnSpc>
                <a:spcPct val="80000"/>
              </a:lnSpc>
              <a:buSzPts val="1800"/>
            </a:pPr>
            <a:endParaRPr lang="fr-CA" sz="3200" b="1" dirty="0">
              <a:solidFill>
                <a:srgbClr val="004553"/>
              </a:solidFill>
              <a:latin typeface="Calibri Light" panose="020F0302020204030204" pitchFamily="34" charset="0"/>
              <a:ea typeface="Montserrat"/>
              <a:cs typeface="Calibri Light" panose="020F0302020204030204" pitchFamily="34" charset="0"/>
              <a:sym typeface="Montserrat"/>
            </a:endParaRPr>
          </a:p>
          <a:p>
            <a:pPr lvl="0" algn="ctr">
              <a:lnSpc>
                <a:spcPct val="80000"/>
              </a:lnSpc>
              <a:buSzPts val="1800"/>
            </a:pPr>
            <a:r>
              <a:rPr lang="fr-CA" sz="3200" b="1" dirty="0">
                <a:solidFill>
                  <a:srgbClr val="004553"/>
                </a:solidFill>
                <a:latin typeface="Calibri Light" panose="020F0302020204030204" pitchFamily="34" charset="0"/>
                <a:ea typeface="Montserrat"/>
                <a:cs typeface="Calibri Light" panose="020F0302020204030204" pitchFamily="34" charset="0"/>
                <a:sym typeface="Montserrat"/>
              </a:rPr>
              <a:t>Juin 2026</a:t>
            </a:r>
          </a:p>
          <a:p>
            <a:pPr lvl="0" algn="ctr">
              <a:lnSpc>
                <a:spcPct val="80000"/>
              </a:lnSpc>
              <a:buSzPts val="1800"/>
            </a:pPr>
            <a:r>
              <a:rPr lang="fr-CA" sz="3200" b="1" dirty="0">
                <a:solidFill>
                  <a:srgbClr val="004553"/>
                </a:solidFill>
                <a:latin typeface="Calibri Light" panose="020F0302020204030204" pitchFamily="34" charset="0"/>
                <a:ea typeface="Montserrat"/>
                <a:cs typeface="Calibri Light" panose="020F0302020204030204" pitchFamily="34" charset="0"/>
                <a:sym typeface="Montserrat"/>
              </a:rPr>
              <a:t>Bordeaux, France</a:t>
            </a:r>
          </a:p>
          <a:p>
            <a:pPr lvl="0">
              <a:lnSpc>
                <a:spcPct val="80000"/>
              </a:lnSpc>
              <a:buSzPts val="1800"/>
            </a:pPr>
            <a:endParaRPr lang="fr-CA" sz="4000" dirty="0">
              <a:solidFill>
                <a:srgbClr val="004553"/>
              </a:solidFill>
              <a:latin typeface="Times" pitchFamily="2" charset="0"/>
              <a:ea typeface="Montserrat"/>
              <a:sym typeface="Montserrat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0F949EF-DE72-AD42-C436-347E328E411E}"/>
              </a:ext>
            </a:extLst>
          </p:cNvPr>
          <p:cNvSpPr/>
          <p:nvPr/>
        </p:nvSpPr>
        <p:spPr>
          <a:xfrm>
            <a:off x="-4830" y="5742555"/>
            <a:ext cx="12240000" cy="1126331"/>
          </a:xfrm>
          <a:prstGeom prst="rect">
            <a:avLst/>
          </a:prstGeom>
          <a:solidFill>
            <a:srgbClr val="00455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Google Shape;108;p2">
            <a:extLst>
              <a:ext uri="{FF2B5EF4-FFF2-40B4-BE49-F238E27FC236}">
                <a16:creationId xmlns:a16="http://schemas.microsoft.com/office/drawing/2014/main" id="{96F97193-85BA-4594-25B3-2C0EBD7F3D50}"/>
              </a:ext>
            </a:extLst>
          </p:cNvPr>
          <p:cNvSpPr/>
          <p:nvPr/>
        </p:nvSpPr>
        <p:spPr>
          <a:xfrm>
            <a:off x="504343" y="6155563"/>
            <a:ext cx="10987366" cy="3692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>
              <a:buSzPts val="3200"/>
            </a:pPr>
            <a:r>
              <a:rPr lang="fr-CA" sz="1800" b="1" spc="300" dirty="0">
                <a:solidFill>
                  <a:srgbClr val="1FBABF"/>
                </a:solidFill>
                <a:ea typeface="Montserrat"/>
                <a:sym typeface="Montserrat"/>
              </a:rPr>
              <a:t>SOINS  •  ENSEIGNEMENT • RECHERCHE • GESTION • INNOVATION</a:t>
            </a:r>
          </a:p>
        </p:txBody>
      </p:sp>
      <p:pic>
        <p:nvPicPr>
          <p:cNvPr id="9" name="Graphique 8">
            <a:extLst>
              <a:ext uri="{FF2B5EF4-FFF2-40B4-BE49-F238E27FC236}">
                <a16:creationId xmlns:a16="http://schemas.microsoft.com/office/drawing/2014/main" id="{C5C08F81-1BCF-21FE-0CB2-2A12ED6676F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634735" y="6155563"/>
            <a:ext cx="369291" cy="369291"/>
          </a:xfrm>
          <a:prstGeom prst="rect">
            <a:avLst/>
          </a:prstGeom>
        </p:spPr>
      </p:pic>
      <p:pic>
        <p:nvPicPr>
          <p:cNvPr id="10" name="Graphique 9">
            <a:extLst>
              <a:ext uri="{FF2B5EF4-FFF2-40B4-BE49-F238E27FC236}">
                <a16:creationId xmlns:a16="http://schemas.microsoft.com/office/drawing/2014/main" id="{81739F0D-EB5A-9C30-E4D0-EEAC47D3AE4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1296364" y="6155563"/>
            <a:ext cx="369291" cy="369291"/>
          </a:xfrm>
          <a:prstGeom prst="rect">
            <a:avLst/>
          </a:prstGeom>
        </p:spPr>
      </p:pic>
      <p:pic>
        <p:nvPicPr>
          <p:cNvPr id="11" name="Graphique 10">
            <a:extLst>
              <a:ext uri="{FF2B5EF4-FFF2-40B4-BE49-F238E27FC236}">
                <a16:creationId xmlns:a16="http://schemas.microsoft.com/office/drawing/2014/main" id="{0D73680A-E9C3-680E-12F3-46829CEC31BC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1334219" y="115799"/>
            <a:ext cx="1659752" cy="1659752"/>
          </a:xfrm>
          <a:prstGeom prst="rect">
            <a:avLst/>
          </a:prstGeom>
        </p:spPr>
      </p:pic>
      <p:pic>
        <p:nvPicPr>
          <p:cNvPr id="3" name="Image 2" descr="Une image contenant texte, Police, Graphique, logo&#10;&#10;Le contenu généré par l’IA peut être incorrect.">
            <a:extLst>
              <a:ext uri="{FF2B5EF4-FFF2-40B4-BE49-F238E27FC236}">
                <a16:creationId xmlns:a16="http://schemas.microsoft.com/office/drawing/2014/main" id="{D9B1F588-2621-5776-6B09-18077454D34A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039384" y="235234"/>
            <a:ext cx="2767460" cy="14208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100633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75E6AF0D-1938-0448-7DCA-F2FA87AF1C5A}"/>
              </a:ext>
            </a:extLst>
          </p:cNvPr>
          <p:cNvSpPr/>
          <p:nvPr/>
        </p:nvSpPr>
        <p:spPr>
          <a:xfrm>
            <a:off x="0" y="7529"/>
            <a:ext cx="12201426" cy="5867400"/>
          </a:xfrm>
          <a:prstGeom prst="rect">
            <a:avLst/>
          </a:prstGeom>
          <a:solidFill>
            <a:srgbClr val="F2F2EF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7" name="Google Shape;306;p12">
            <a:extLst>
              <a:ext uri="{FF2B5EF4-FFF2-40B4-BE49-F238E27FC236}">
                <a16:creationId xmlns:a16="http://schemas.microsoft.com/office/drawing/2014/main" id="{E73B9BF6-E7A2-70B7-903F-79DE94B98D7A}"/>
              </a:ext>
            </a:extLst>
          </p:cNvPr>
          <p:cNvSpPr txBox="1"/>
          <p:nvPr/>
        </p:nvSpPr>
        <p:spPr>
          <a:xfrm>
            <a:off x="1083574" y="6363746"/>
            <a:ext cx="475242" cy="3451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fr-CA" sz="800" b="1" dirty="0">
                <a:solidFill>
                  <a:srgbClr val="004553"/>
                </a:solidFill>
                <a:latin typeface="Montserrat"/>
                <a:ea typeface="Montserrat"/>
                <a:cs typeface="Montserrat"/>
                <a:sym typeface="Montserrat"/>
              </a:rPr>
              <a:t>P19</a:t>
            </a:r>
            <a:endParaRPr sz="800" i="0" u="none" strike="noStrike" cap="none" dirty="0">
              <a:solidFill>
                <a:srgbClr val="004553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15" name="Graphique 8">
            <a:extLst>
              <a:ext uri="{FF2B5EF4-FFF2-40B4-BE49-F238E27FC236}">
                <a16:creationId xmlns:a16="http://schemas.microsoft.com/office/drawing/2014/main" id="{C5C08F81-1BCF-21FE-0CB2-2A12ED6676F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61740" y="6243435"/>
            <a:ext cx="369291" cy="369291"/>
          </a:xfrm>
          <a:prstGeom prst="rect">
            <a:avLst/>
          </a:prstGeom>
        </p:spPr>
      </p:pic>
      <p:pic>
        <p:nvPicPr>
          <p:cNvPr id="16" name="Graphique 9">
            <a:extLst>
              <a:ext uri="{FF2B5EF4-FFF2-40B4-BE49-F238E27FC236}">
                <a16:creationId xmlns:a16="http://schemas.microsoft.com/office/drawing/2014/main" id="{81739F0D-EB5A-9C30-E4D0-EEAC47D3AE4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558816" y="6231372"/>
            <a:ext cx="369291" cy="369291"/>
          </a:xfrm>
          <a:prstGeom prst="rect">
            <a:avLst/>
          </a:prstGeom>
        </p:spPr>
      </p:pic>
      <p:pic>
        <p:nvPicPr>
          <p:cNvPr id="10" name="Image 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91374" y="5867400"/>
            <a:ext cx="873846" cy="873242"/>
          </a:xfrm>
          <a:prstGeom prst="rect">
            <a:avLst/>
          </a:prstGeom>
        </p:spPr>
      </p:pic>
      <p:pic>
        <p:nvPicPr>
          <p:cNvPr id="2056" name="Picture 8" descr="Voir plus loin de Luc Dumont - La Pensée du Jour - La Pensée du Jour —  TopChrétien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0471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2145796" y="3428729"/>
            <a:ext cx="934223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CA" sz="2800" b="1" spc="-5" dirty="0">
                <a:solidFill>
                  <a:srgbClr val="004553"/>
                </a:solidFill>
                <a:cs typeface="Calibri"/>
              </a:rPr>
              <a:t>	</a:t>
            </a:r>
            <a:endParaRPr lang="fr-CA" sz="2400" dirty="0">
              <a:solidFill>
                <a:srgbClr val="004553"/>
              </a:solidFill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4633256" y="1443570"/>
            <a:ext cx="7558744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fr-CA" sz="2800" dirty="0">
                <a:solidFill>
                  <a:srgbClr val="004553"/>
                </a:solidFill>
              </a:rPr>
              <a:t>Adopter un format orienté portrait : 84 cm de large / 119 cm de hauteur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fr-CA" sz="2800" dirty="0">
                <a:solidFill>
                  <a:srgbClr val="004553"/>
                </a:solidFill>
              </a:rPr>
              <a:t>Préférer les types de caractères comme Arial plutôt que Times New Roman,  Garamond ou Bookman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fr-CA" sz="2800" dirty="0">
                <a:solidFill>
                  <a:srgbClr val="004553"/>
                </a:solidFill>
              </a:rPr>
              <a:t>Utiliser le </a:t>
            </a:r>
            <a:r>
              <a:rPr lang="fr-CA" sz="2800" b="1" dirty="0">
                <a:solidFill>
                  <a:srgbClr val="004553"/>
                </a:solidFill>
              </a:rPr>
              <a:t>gras</a:t>
            </a:r>
            <a:r>
              <a:rPr lang="fr-CA" sz="2800" dirty="0">
                <a:solidFill>
                  <a:srgbClr val="004553"/>
                </a:solidFill>
              </a:rPr>
              <a:t> mais éviter l’italique pour les mises en évidence.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fr-CA" sz="2800" dirty="0">
                <a:solidFill>
                  <a:srgbClr val="004553"/>
                </a:solidFill>
              </a:rPr>
              <a:t>Taille de caractère : lisible à 5 m pour le titre, lisible à 1 ou 2 m pour le contenu</a:t>
            </a:r>
          </a:p>
        </p:txBody>
      </p:sp>
      <p:sp>
        <p:nvSpPr>
          <p:cNvPr id="20" name="Rectangle 19"/>
          <p:cNvSpPr/>
          <p:nvPr/>
        </p:nvSpPr>
        <p:spPr>
          <a:xfrm>
            <a:off x="4937029" y="342508"/>
            <a:ext cx="5504264" cy="6475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lnSpc>
                <a:spcPct val="80000"/>
              </a:lnSpc>
              <a:buSzPts val="1800"/>
            </a:pPr>
            <a:r>
              <a:rPr lang="fr-CA" sz="4400" b="1" dirty="0">
                <a:solidFill>
                  <a:schemeClr val="accent2">
                    <a:lumMod val="50000"/>
                  </a:schemeClr>
                </a:solidFill>
                <a:ea typeface="Montserrat"/>
                <a:sym typeface="Montserrat"/>
              </a:rPr>
              <a:t>Être lisible pour être lu</a:t>
            </a:r>
          </a:p>
        </p:txBody>
      </p:sp>
    </p:spTree>
    <p:extLst>
      <p:ext uri="{BB962C8B-B14F-4D97-AF65-F5344CB8AC3E}">
        <p14:creationId xmlns:p14="http://schemas.microsoft.com/office/powerpoint/2010/main" val="239141027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75E6AF0D-1938-0448-7DCA-F2FA87AF1C5A}"/>
              </a:ext>
            </a:extLst>
          </p:cNvPr>
          <p:cNvSpPr/>
          <p:nvPr/>
        </p:nvSpPr>
        <p:spPr>
          <a:xfrm>
            <a:off x="0" y="-11301"/>
            <a:ext cx="12201426" cy="5867400"/>
          </a:xfrm>
          <a:prstGeom prst="rect">
            <a:avLst/>
          </a:prstGeom>
          <a:solidFill>
            <a:srgbClr val="F2F2EF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11" name="Google Shape;270;p32">
            <a:extLst>
              <a:ext uri="{FF2B5EF4-FFF2-40B4-BE49-F238E27FC236}">
                <a16:creationId xmlns:a16="http://schemas.microsoft.com/office/drawing/2014/main" id="{2B9079CC-062F-1520-5C99-74F75E6003D4}"/>
              </a:ext>
            </a:extLst>
          </p:cNvPr>
          <p:cNvSpPr txBox="1"/>
          <p:nvPr/>
        </p:nvSpPr>
        <p:spPr>
          <a:xfrm>
            <a:off x="1726325" y="560051"/>
            <a:ext cx="8418786" cy="2062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 algn="ctr">
              <a:lnSpc>
                <a:spcPct val="80000"/>
              </a:lnSpc>
              <a:buSzPts val="1800"/>
            </a:pPr>
            <a:r>
              <a:rPr lang="fr-CA" sz="4000" dirty="0">
                <a:solidFill>
                  <a:srgbClr val="004553"/>
                </a:solidFill>
                <a:ea typeface="Montserrat"/>
                <a:sym typeface="Montserrat"/>
              </a:rPr>
              <a:t>Le Titre: En minuscules ou en majuscules? </a:t>
            </a:r>
          </a:p>
          <a:p>
            <a:pPr lvl="0" algn="ctr">
              <a:lnSpc>
                <a:spcPct val="80000"/>
              </a:lnSpc>
              <a:buSzPts val="1800"/>
            </a:pPr>
            <a:endParaRPr lang="fr-CA" sz="4000" dirty="0">
              <a:solidFill>
                <a:srgbClr val="004553"/>
              </a:solidFill>
              <a:ea typeface="Montserrat"/>
              <a:sym typeface="Montserrat"/>
            </a:endParaRPr>
          </a:p>
          <a:p>
            <a:pPr lvl="0" algn="ctr">
              <a:lnSpc>
                <a:spcPct val="80000"/>
              </a:lnSpc>
              <a:buSzPts val="1800"/>
            </a:pPr>
            <a:r>
              <a:rPr lang="fr-CA" sz="3600" dirty="0">
                <a:solidFill>
                  <a:srgbClr val="004553"/>
                </a:solidFill>
                <a:ea typeface="Montserrat"/>
                <a:sym typeface="Montserrat"/>
              </a:rPr>
              <a:t>Faites l’expérience: </a:t>
            </a:r>
          </a:p>
        </p:txBody>
      </p:sp>
      <p:pic>
        <p:nvPicPr>
          <p:cNvPr id="10" name="Imag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91374" y="5867400"/>
            <a:ext cx="873846" cy="873242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264601" y="3001317"/>
            <a:ext cx="9342233" cy="21852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CA" sz="2800" spc="-14" dirty="0">
                <a:solidFill>
                  <a:schemeClr val="accent2">
                    <a:lumMod val="50000"/>
                  </a:schemeClr>
                </a:solidFill>
                <a:cs typeface="Calibri"/>
              </a:rPr>
              <a:t>COMMUNIQUER</a:t>
            </a:r>
            <a:r>
              <a:rPr lang="fr-CA" sz="2800" dirty="0">
                <a:solidFill>
                  <a:schemeClr val="accent2">
                    <a:lumMod val="50000"/>
                  </a:schemeClr>
                </a:solidFill>
                <a:cs typeface="Calibri"/>
              </a:rPr>
              <a:t> </a:t>
            </a:r>
            <a:r>
              <a:rPr lang="fr-CA" sz="2800" spc="-5" dirty="0">
                <a:solidFill>
                  <a:schemeClr val="accent2">
                    <a:lumMod val="50000"/>
                  </a:schemeClr>
                </a:solidFill>
                <a:cs typeface="Calibri"/>
              </a:rPr>
              <a:t>LES</a:t>
            </a:r>
            <a:r>
              <a:rPr lang="fr-CA" sz="2800" spc="-23" dirty="0">
                <a:solidFill>
                  <a:schemeClr val="accent2">
                    <a:lumMod val="50000"/>
                  </a:schemeClr>
                </a:solidFill>
                <a:cs typeface="Calibri"/>
              </a:rPr>
              <a:t> </a:t>
            </a:r>
            <a:r>
              <a:rPr lang="fr-CA" sz="2800" spc="-18" dirty="0">
                <a:solidFill>
                  <a:schemeClr val="accent2">
                    <a:lumMod val="50000"/>
                  </a:schemeClr>
                </a:solidFill>
                <a:cs typeface="Calibri"/>
              </a:rPr>
              <a:t>RESULTATS</a:t>
            </a:r>
            <a:r>
              <a:rPr lang="fr-CA" sz="2800" spc="182" dirty="0">
                <a:solidFill>
                  <a:schemeClr val="accent2">
                    <a:lumMod val="50000"/>
                  </a:schemeClr>
                </a:solidFill>
                <a:cs typeface="Calibri"/>
              </a:rPr>
              <a:t> </a:t>
            </a:r>
            <a:r>
              <a:rPr lang="fr-CA" sz="2800" dirty="0">
                <a:solidFill>
                  <a:schemeClr val="accent2">
                    <a:lumMod val="50000"/>
                  </a:schemeClr>
                </a:solidFill>
                <a:cs typeface="Calibri"/>
              </a:rPr>
              <a:t>DE</a:t>
            </a:r>
            <a:r>
              <a:rPr lang="fr-CA" sz="2800" spc="-5" dirty="0">
                <a:solidFill>
                  <a:schemeClr val="accent2">
                    <a:lumMod val="50000"/>
                  </a:schemeClr>
                </a:solidFill>
                <a:cs typeface="Calibri"/>
              </a:rPr>
              <a:t>S</a:t>
            </a:r>
            <a:r>
              <a:rPr lang="fr-CA" sz="2800" dirty="0">
                <a:solidFill>
                  <a:schemeClr val="accent2">
                    <a:lumMod val="50000"/>
                  </a:schemeClr>
                </a:solidFill>
                <a:cs typeface="Calibri"/>
              </a:rPr>
              <a:t> </a:t>
            </a:r>
            <a:r>
              <a:rPr lang="fr-CA" sz="2800" spc="-32" dirty="0">
                <a:solidFill>
                  <a:schemeClr val="accent2">
                    <a:lumMod val="50000"/>
                  </a:schemeClr>
                </a:solidFill>
                <a:cs typeface="Calibri"/>
              </a:rPr>
              <a:t>TRAVAUX</a:t>
            </a:r>
            <a:r>
              <a:rPr lang="fr-CA" sz="2800" spc="5" dirty="0">
                <a:solidFill>
                  <a:schemeClr val="accent2">
                    <a:lumMod val="50000"/>
                  </a:schemeClr>
                </a:solidFill>
                <a:cs typeface="Calibri"/>
              </a:rPr>
              <a:t> </a:t>
            </a:r>
            <a:r>
              <a:rPr lang="fr-CA" sz="2800" dirty="0">
                <a:solidFill>
                  <a:schemeClr val="accent2">
                    <a:lumMod val="50000"/>
                  </a:schemeClr>
                </a:solidFill>
                <a:cs typeface="Calibri"/>
              </a:rPr>
              <a:t>DE</a:t>
            </a:r>
            <a:r>
              <a:rPr lang="fr-CA" sz="2800" spc="-36" dirty="0">
                <a:solidFill>
                  <a:schemeClr val="accent2">
                    <a:lumMod val="50000"/>
                  </a:schemeClr>
                </a:solidFill>
                <a:cs typeface="Calibri"/>
              </a:rPr>
              <a:t> </a:t>
            </a:r>
            <a:r>
              <a:rPr lang="fr-CA" sz="2800" spc="-18" dirty="0">
                <a:solidFill>
                  <a:schemeClr val="accent2">
                    <a:lumMod val="50000"/>
                  </a:schemeClr>
                </a:solidFill>
                <a:cs typeface="Calibri"/>
              </a:rPr>
              <a:t>RECHERCHE</a:t>
            </a:r>
          </a:p>
          <a:p>
            <a:endParaRPr lang="fr-CA" sz="2800" spc="-18" dirty="0">
              <a:solidFill>
                <a:srgbClr val="004553"/>
              </a:solidFill>
              <a:cs typeface="Calibri"/>
            </a:endParaRPr>
          </a:p>
          <a:p>
            <a:r>
              <a:rPr lang="fr-CA" sz="2800" spc="-18" dirty="0">
                <a:solidFill>
                  <a:srgbClr val="004553"/>
                </a:solidFill>
                <a:cs typeface="Calibri"/>
              </a:rPr>
              <a:t> </a:t>
            </a:r>
            <a:r>
              <a:rPr lang="fr-CA" sz="2800" spc="-417" dirty="0">
                <a:solidFill>
                  <a:srgbClr val="004553"/>
                </a:solidFill>
                <a:cs typeface="Calibri"/>
              </a:rPr>
              <a:t> </a:t>
            </a:r>
          </a:p>
          <a:p>
            <a:r>
              <a:rPr lang="fr-CA" sz="2800" spc="-5" dirty="0">
                <a:solidFill>
                  <a:schemeClr val="accent2">
                    <a:lumMod val="50000"/>
                  </a:schemeClr>
                </a:solidFill>
                <a:cs typeface="Calibri"/>
              </a:rPr>
              <a:t>Communiquer</a:t>
            </a:r>
            <a:r>
              <a:rPr lang="fr-CA" sz="2800" spc="-18" dirty="0">
                <a:solidFill>
                  <a:schemeClr val="accent2">
                    <a:lumMod val="50000"/>
                  </a:schemeClr>
                </a:solidFill>
                <a:cs typeface="Calibri"/>
              </a:rPr>
              <a:t> </a:t>
            </a:r>
            <a:r>
              <a:rPr lang="fr-CA" sz="2800" spc="-5" dirty="0">
                <a:solidFill>
                  <a:schemeClr val="accent2">
                    <a:lumMod val="50000"/>
                  </a:schemeClr>
                </a:solidFill>
                <a:cs typeface="Calibri"/>
              </a:rPr>
              <a:t>les</a:t>
            </a:r>
            <a:r>
              <a:rPr lang="fr-CA" sz="2800" spc="-23" dirty="0">
                <a:solidFill>
                  <a:schemeClr val="accent2">
                    <a:lumMod val="50000"/>
                  </a:schemeClr>
                </a:solidFill>
                <a:cs typeface="Calibri"/>
              </a:rPr>
              <a:t> </a:t>
            </a:r>
            <a:r>
              <a:rPr lang="fr-CA" sz="2800" spc="-5" dirty="0">
                <a:solidFill>
                  <a:schemeClr val="accent2">
                    <a:lumMod val="50000"/>
                  </a:schemeClr>
                </a:solidFill>
                <a:cs typeface="Calibri"/>
              </a:rPr>
              <a:t>résultats</a:t>
            </a:r>
            <a:r>
              <a:rPr lang="fr-CA" sz="2800" spc="336" dirty="0">
                <a:solidFill>
                  <a:schemeClr val="accent2">
                    <a:lumMod val="50000"/>
                  </a:schemeClr>
                </a:solidFill>
                <a:cs typeface="Calibri"/>
              </a:rPr>
              <a:t> </a:t>
            </a:r>
            <a:r>
              <a:rPr lang="fr-CA" sz="2800" dirty="0">
                <a:solidFill>
                  <a:schemeClr val="accent2">
                    <a:lumMod val="50000"/>
                  </a:schemeClr>
                </a:solidFill>
                <a:cs typeface="Calibri"/>
              </a:rPr>
              <a:t>de</a:t>
            </a:r>
            <a:r>
              <a:rPr lang="fr-CA" sz="2800" spc="-54" dirty="0">
                <a:solidFill>
                  <a:schemeClr val="accent2">
                    <a:lumMod val="50000"/>
                  </a:schemeClr>
                </a:solidFill>
                <a:cs typeface="Calibri"/>
              </a:rPr>
              <a:t>s </a:t>
            </a:r>
            <a:r>
              <a:rPr lang="fr-CA" sz="2800" spc="-14" dirty="0">
                <a:solidFill>
                  <a:schemeClr val="accent2">
                    <a:lumMod val="50000"/>
                  </a:schemeClr>
                </a:solidFill>
                <a:cs typeface="Calibri"/>
              </a:rPr>
              <a:t>travaux</a:t>
            </a:r>
            <a:r>
              <a:rPr lang="fr-CA" sz="2800" spc="-50" dirty="0">
                <a:solidFill>
                  <a:schemeClr val="accent2">
                    <a:lumMod val="50000"/>
                  </a:schemeClr>
                </a:solidFill>
                <a:cs typeface="Calibri"/>
              </a:rPr>
              <a:t> </a:t>
            </a:r>
            <a:r>
              <a:rPr lang="fr-CA" sz="2800" dirty="0">
                <a:solidFill>
                  <a:schemeClr val="accent2">
                    <a:lumMod val="50000"/>
                  </a:schemeClr>
                </a:solidFill>
                <a:cs typeface="Calibri"/>
              </a:rPr>
              <a:t>de</a:t>
            </a:r>
            <a:r>
              <a:rPr lang="fr-CA" sz="2800" spc="-41" dirty="0">
                <a:solidFill>
                  <a:schemeClr val="accent2">
                    <a:lumMod val="50000"/>
                  </a:schemeClr>
                </a:solidFill>
                <a:cs typeface="Calibri"/>
              </a:rPr>
              <a:t> </a:t>
            </a:r>
            <a:r>
              <a:rPr lang="fr-CA" sz="2800" spc="-14" dirty="0">
                <a:solidFill>
                  <a:schemeClr val="accent2">
                    <a:lumMod val="50000"/>
                  </a:schemeClr>
                </a:solidFill>
                <a:cs typeface="Calibri"/>
              </a:rPr>
              <a:t>recherche</a:t>
            </a:r>
            <a:endParaRPr lang="fr-CA" sz="2800" dirty="0">
              <a:solidFill>
                <a:schemeClr val="accent2">
                  <a:lumMod val="50000"/>
                </a:schemeClr>
              </a:solidFill>
              <a:cs typeface="Calibri"/>
            </a:endParaRPr>
          </a:p>
          <a:p>
            <a:endParaRPr lang="fr-CA" sz="2400" dirty="0">
              <a:solidFill>
                <a:srgbClr val="004553"/>
              </a:solidFill>
            </a:endParaRPr>
          </a:p>
        </p:txBody>
      </p:sp>
      <p:pic>
        <p:nvPicPr>
          <p:cNvPr id="2058" name="Picture 10" descr="Émojis : découvrez la véritable signification de tous les smileys | billi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91374" y="4120192"/>
            <a:ext cx="1060154" cy="9340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78" name="Picture 30" descr="🫤 Visage Avec Bouche En Diagonale Emoji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7580" y="2922399"/>
            <a:ext cx="745695" cy="7456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60F949EF-DE72-AD42-C436-347E328E411E}"/>
              </a:ext>
            </a:extLst>
          </p:cNvPr>
          <p:cNvSpPr/>
          <p:nvPr/>
        </p:nvSpPr>
        <p:spPr>
          <a:xfrm>
            <a:off x="-4830" y="5742555"/>
            <a:ext cx="12240000" cy="1126331"/>
          </a:xfrm>
          <a:prstGeom prst="rect">
            <a:avLst/>
          </a:prstGeom>
          <a:solidFill>
            <a:srgbClr val="00455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buSzPts val="3200"/>
            </a:pPr>
            <a:r>
              <a:rPr lang="fr-CA" b="1" spc="300" dirty="0">
                <a:solidFill>
                  <a:srgbClr val="1FBABF"/>
                </a:solidFill>
                <a:ea typeface="Montserrat"/>
                <a:sym typeface="Montserrat"/>
              </a:rPr>
              <a:t>  SOINS  •  ENSEIGNEMENT • RECHERCHE • GESTION • INNOVATION</a:t>
            </a:r>
          </a:p>
        </p:txBody>
      </p:sp>
      <p:pic>
        <p:nvPicPr>
          <p:cNvPr id="17" name="Image 1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55529" y="5867400"/>
            <a:ext cx="873846" cy="8732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289440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75E6AF0D-1938-0448-7DCA-F2FA87AF1C5A}"/>
              </a:ext>
            </a:extLst>
          </p:cNvPr>
          <p:cNvSpPr/>
          <p:nvPr/>
        </p:nvSpPr>
        <p:spPr>
          <a:xfrm>
            <a:off x="3720885" y="4982238"/>
            <a:ext cx="5470489" cy="1542616"/>
          </a:xfrm>
          <a:prstGeom prst="rect">
            <a:avLst/>
          </a:prstGeom>
          <a:solidFill>
            <a:srgbClr val="F2F2EF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7" name="Google Shape;306;p12">
            <a:extLst>
              <a:ext uri="{FF2B5EF4-FFF2-40B4-BE49-F238E27FC236}">
                <a16:creationId xmlns:a16="http://schemas.microsoft.com/office/drawing/2014/main" id="{E73B9BF6-E7A2-70B7-903F-79DE94B98D7A}"/>
              </a:ext>
            </a:extLst>
          </p:cNvPr>
          <p:cNvSpPr txBox="1"/>
          <p:nvPr/>
        </p:nvSpPr>
        <p:spPr>
          <a:xfrm>
            <a:off x="1083574" y="6363746"/>
            <a:ext cx="475242" cy="3451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fr-CA" sz="800" b="1" dirty="0">
                <a:solidFill>
                  <a:srgbClr val="004553"/>
                </a:solidFill>
                <a:latin typeface="Montserrat"/>
                <a:ea typeface="Montserrat"/>
                <a:cs typeface="Montserrat"/>
                <a:sym typeface="Montserrat"/>
              </a:rPr>
              <a:t>P19</a:t>
            </a:r>
            <a:endParaRPr sz="800" i="0" u="none" strike="noStrike" cap="none" dirty="0">
              <a:solidFill>
                <a:srgbClr val="004553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1" name="Google Shape;270;p32">
            <a:extLst>
              <a:ext uri="{FF2B5EF4-FFF2-40B4-BE49-F238E27FC236}">
                <a16:creationId xmlns:a16="http://schemas.microsoft.com/office/drawing/2014/main" id="{2B9079CC-062F-1520-5C99-74F75E6003D4}"/>
              </a:ext>
            </a:extLst>
          </p:cNvPr>
          <p:cNvSpPr txBox="1"/>
          <p:nvPr/>
        </p:nvSpPr>
        <p:spPr>
          <a:xfrm>
            <a:off x="783410" y="163217"/>
            <a:ext cx="10346899" cy="14588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>
              <a:lnSpc>
                <a:spcPct val="80000"/>
              </a:lnSpc>
              <a:buSzPts val="1800"/>
            </a:pPr>
            <a:r>
              <a:rPr lang="fr-CA" sz="3600" dirty="0">
                <a:solidFill>
                  <a:srgbClr val="004553"/>
                </a:solidFill>
                <a:ea typeface="Montserrat"/>
                <a:sym typeface="Montserrat"/>
              </a:rPr>
              <a:t>Adopter un format orienté:  Portrait ou paysage ?</a:t>
            </a:r>
            <a:endParaRPr lang="fr-CA" dirty="0"/>
          </a:p>
          <a:p>
            <a:endParaRPr lang="fr-CA" sz="2000" dirty="0">
              <a:solidFill>
                <a:srgbClr val="1FBABF"/>
              </a:solidFill>
            </a:endParaRPr>
          </a:p>
          <a:p>
            <a:r>
              <a:rPr lang="fr-CA" sz="2000" dirty="0">
                <a:solidFill>
                  <a:srgbClr val="1FBABF"/>
                </a:solidFill>
              </a:rPr>
              <a:t>Se renseigner au préalable auprès des organisateurs pour connaître le format des panneaux et le système de fixation </a:t>
            </a:r>
            <a:endParaRPr lang="fr-CA" sz="4400" dirty="0">
              <a:solidFill>
                <a:srgbClr val="1FBABF"/>
              </a:solidFill>
              <a:latin typeface="Times" pitchFamily="2" charset="0"/>
              <a:ea typeface="Montserrat"/>
              <a:sym typeface="Montserrat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60F949EF-DE72-AD42-C436-347E328E411E}"/>
              </a:ext>
            </a:extLst>
          </p:cNvPr>
          <p:cNvSpPr/>
          <p:nvPr/>
        </p:nvSpPr>
        <p:spPr>
          <a:xfrm>
            <a:off x="-4830" y="5742555"/>
            <a:ext cx="12240000" cy="1126331"/>
          </a:xfrm>
          <a:prstGeom prst="rect">
            <a:avLst/>
          </a:prstGeom>
          <a:solidFill>
            <a:srgbClr val="00455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buSzPts val="3200"/>
            </a:pPr>
            <a:r>
              <a:rPr lang="fr-CA" b="1" spc="300" dirty="0">
                <a:solidFill>
                  <a:srgbClr val="1FBABF"/>
                </a:solidFill>
                <a:ea typeface="Montserrat"/>
                <a:sym typeface="Montserrat"/>
              </a:rPr>
              <a:t>  SOINS  •  ENSEIGNEMENT • RECHERCHE • GESTION • INNOVATION</a:t>
            </a:r>
          </a:p>
        </p:txBody>
      </p:sp>
      <p:pic>
        <p:nvPicPr>
          <p:cNvPr id="10" name="Imag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55529" y="5867400"/>
            <a:ext cx="873846" cy="873242"/>
          </a:xfrm>
          <a:prstGeom prst="rect">
            <a:avLst/>
          </a:prstGeom>
        </p:spPr>
      </p:pic>
      <p:pic>
        <p:nvPicPr>
          <p:cNvPr id="4098" name="Picture 2" descr="Powerpoint Research poster template abstract presentation for academic or professional conference A0 portrait image 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9124" y="1694419"/>
            <a:ext cx="3917585" cy="39175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Academic Poster template Powerpoint layout for scientific conference Study abstract presentation image 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6942" y="1694419"/>
            <a:ext cx="4678587" cy="39361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1860986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75E6AF0D-1938-0448-7DCA-F2FA87AF1C5A}"/>
              </a:ext>
            </a:extLst>
          </p:cNvPr>
          <p:cNvSpPr/>
          <p:nvPr/>
        </p:nvSpPr>
        <p:spPr>
          <a:xfrm>
            <a:off x="3720885" y="4982238"/>
            <a:ext cx="5470489" cy="1542616"/>
          </a:xfrm>
          <a:prstGeom prst="rect">
            <a:avLst/>
          </a:prstGeom>
          <a:solidFill>
            <a:srgbClr val="F2F2EF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7" name="Google Shape;306;p12">
            <a:extLst>
              <a:ext uri="{FF2B5EF4-FFF2-40B4-BE49-F238E27FC236}">
                <a16:creationId xmlns:a16="http://schemas.microsoft.com/office/drawing/2014/main" id="{E73B9BF6-E7A2-70B7-903F-79DE94B98D7A}"/>
              </a:ext>
            </a:extLst>
          </p:cNvPr>
          <p:cNvSpPr txBox="1"/>
          <p:nvPr/>
        </p:nvSpPr>
        <p:spPr>
          <a:xfrm>
            <a:off x="1083574" y="6363746"/>
            <a:ext cx="475242" cy="3451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fr-CA" sz="800" b="1" dirty="0">
                <a:solidFill>
                  <a:srgbClr val="004553"/>
                </a:solidFill>
                <a:latin typeface="Montserrat"/>
                <a:ea typeface="Montserrat"/>
                <a:cs typeface="Montserrat"/>
                <a:sym typeface="Montserrat"/>
              </a:rPr>
              <a:t>P19</a:t>
            </a:r>
            <a:endParaRPr sz="800" i="0" u="none" strike="noStrike" cap="none" dirty="0">
              <a:solidFill>
                <a:srgbClr val="004553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1" name="Google Shape;270;p32">
            <a:extLst>
              <a:ext uri="{FF2B5EF4-FFF2-40B4-BE49-F238E27FC236}">
                <a16:creationId xmlns:a16="http://schemas.microsoft.com/office/drawing/2014/main" id="{2B9079CC-062F-1520-5C99-74F75E6003D4}"/>
              </a:ext>
            </a:extLst>
          </p:cNvPr>
          <p:cNvSpPr txBox="1"/>
          <p:nvPr/>
        </p:nvSpPr>
        <p:spPr>
          <a:xfrm>
            <a:off x="783410" y="163217"/>
            <a:ext cx="10346899" cy="72080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>
              <a:lnSpc>
                <a:spcPct val="80000"/>
              </a:lnSpc>
              <a:buSzPts val="1800"/>
            </a:pPr>
            <a:r>
              <a:rPr lang="fr-CA" sz="4000" dirty="0">
                <a:solidFill>
                  <a:srgbClr val="004553"/>
                </a:solidFill>
                <a:ea typeface="Montserrat"/>
                <a:sym typeface="Montserrat"/>
              </a:rPr>
              <a:t>S’identifier</a:t>
            </a:r>
          </a:p>
          <a:p>
            <a:pPr lvl="0">
              <a:lnSpc>
                <a:spcPct val="80000"/>
              </a:lnSpc>
              <a:buSzPts val="1800"/>
            </a:pPr>
            <a:endParaRPr lang="fr-CA" sz="2800" dirty="0">
              <a:solidFill>
                <a:srgbClr val="1FBABF"/>
              </a:solidFill>
            </a:endParaRPr>
          </a:p>
          <a:p>
            <a:r>
              <a:rPr lang="fr-CA" sz="2800" dirty="0">
                <a:solidFill>
                  <a:srgbClr val="1FBABF"/>
                </a:solidFill>
              </a:rPr>
              <a:t>Où ? : </a:t>
            </a:r>
            <a:r>
              <a:rPr lang="fr-CA" sz="2800" dirty="0">
                <a:solidFill>
                  <a:srgbClr val="004553"/>
                </a:solidFill>
              </a:rPr>
              <a:t>En bas du poster ou sous le titre</a:t>
            </a:r>
          </a:p>
          <a:p>
            <a:endParaRPr lang="fr-CA" sz="2800" dirty="0">
              <a:solidFill>
                <a:srgbClr val="1FBABF"/>
              </a:solidFill>
            </a:endParaRPr>
          </a:p>
          <a:p>
            <a:r>
              <a:rPr lang="fr-CA" sz="2800" dirty="0">
                <a:solidFill>
                  <a:srgbClr val="1FBABF"/>
                </a:solidFill>
              </a:rPr>
              <a:t>Quelles informations ? :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fr-CA" sz="2800" dirty="0">
                <a:solidFill>
                  <a:srgbClr val="004553"/>
                </a:solidFill>
              </a:rPr>
              <a:t>Noms et Prénoms des auteurs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fr-CA" sz="2800" dirty="0">
                <a:solidFill>
                  <a:srgbClr val="004553"/>
                </a:solidFill>
              </a:rPr>
              <a:t>Les  coordonnées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fr-CA" sz="2800" dirty="0">
                <a:solidFill>
                  <a:srgbClr val="004553"/>
                </a:solidFill>
              </a:rPr>
              <a:t>Le logo de l’université, du CHU…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fr-CA" sz="2800" dirty="0">
                <a:solidFill>
                  <a:srgbClr val="004553"/>
                </a:solidFill>
              </a:rPr>
              <a:t>Les adresses email des auteurs</a:t>
            </a:r>
          </a:p>
          <a:p>
            <a:endParaRPr lang="fr-CA" sz="2800" dirty="0">
              <a:solidFill>
                <a:srgbClr val="1FBABF"/>
              </a:solidFill>
              <a:ea typeface="Montserrat"/>
              <a:sym typeface="Montserrat"/>
            </a:endParaRPr>
          </a:p>
          <a:p>
            <a:r>
              <a:rPr lang="fr-CA" sz="2800" dirty="0">
                <a:solidFill>
                  <a:srgbClr val="1FBABF"/>
                </a:solidFill>
                <a:ea typeface="Montserrat"/>
                <a:sym typeface="Montserrat"/>
              </a:rPr>
              <a:t>Petits « plus »: </a:t>
            </a:r>
            <a:r>
              <a:rPr lang="fr-CA" sz="2800" dirty="0">
                <a:solidFill>
                  <a:srgbClr val="004553"/>
                </a:solidFill>
                <a:ea typeface="Montserrat"/>
                <a:sym typeface="Montserrat"/>
              </a:rPr>
              <a:t>La photo de l’auteur qui présente le poster  pouvoir l’identifier facilement</a:t>
            </a:r>
          </a:p>
          <a:p>
            <a:endParaRPr lang="fr-CA" sz="2800" dirty="0">
              <a:solidFill>
                <a:srgbClr val="1FBABF"/>
              </a:solidFill>
              <a:ea typeface="Montserrat"/>
              <a:sym typeface="Montserrat"/>
            </a:endParaRPr>
          </a:p>
          <a:p>
            <a:r>
              <a:rPr lang="fr-CA" sz="2800" dirty="0">
                <a:solidFill>
                  <a:srgbClr val="1FBABF"/>
                </a:solidFill>
                <a:ea typeface="Montserrat"/>
                <a:sym typeface="Montserrat"/>
              </a:rPr>
              <a:t>Les adresses email des auteurs	(faciles à noter et pratiques pour  communiquer)</a:t>
            </a:r>
          </a:p>
          <a:p>
            <a:endParaRPr lang="fr-CA" sz="4400" dirty="0">
              <a:solidFill>
                <a:srgbClr val="1FBABF"/>
              </a:solidFill>
              <a:latin typeface="Times" pitchFamily="2" charset="0"/>
              <a:ea typeface="Montserrat"/>
              <a:sym typeface="Montserrat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60F949EF-DE72-AD42-C436-347E328E411E}"/>
              </a:ext>
            </a:extLst>
          </p:cNvPr>
          <p:cNvSpPr/>
          <p:nvPr/>
        </p:nvSpPr>
        <p:spPr>
          <a:xfrm>
            <a:off x="-4830" y="5742555"/>
            <a:ext cx="12240000" cy="1126331"/>
          </a:xfrm>
          <a:prstGeom prst="rect">
            <a:avLst/>
          </a:prstGeom>
          <a:solidFill>
            <a:srgbClr val="00455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buSzPts val="3200"/>
            </a:pPr>
            <a:r>
              <a:rPr lang="fr-CA" b="1" spc="300" dirty="0">
                <a:solidFill>
                  <a:srgbClr val="1FBABF"/>
                </a:solidFill>
                <a:ea typeface="Montserrat"/>
                <a:sym typeface="Montserrat"/>
              </a:rPr>
              <a:t>  SOINS  •  ENSEIGNEMENT • RECHERCHE • GESTION • INNOVATION</a:t>
            </a:r>
          </a:p>
        </p:txBody>
      </p:sp>
      <p:pic>
        <p:nvPicPr>
          <p:cNvPr id="10" name="Imag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93386" y="5835624"/>
            <a:ext cx="873846" cy="873242"/>
          </a:xfrm>
          <a:prstGeom prst="rect">
            <a:avLst/>
          </a:prstGeom>
        </p:spPr>
      </p:pic>
      <p:pic>
        <p:nvPicPr>
          <p:cNvPr id="6150" name="Picture 6" descr="RMEF- Réseau mère-enfant de la francophonie sur LinkedIn : Nous sommes  fiers de vous informer que notre président Vincent-Nicolas…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1920" y="525780"/>
            <a:ext cx="4185312" cy="350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6413023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A44DDC54-1A33-5244-7FD4-DE8DD8B5C3CA}"/>
              </a:ext>
            </a:extLst>
          </p:cNvPr>
          <p:cNvSpPr/>
          <p:nvPr/>
        </p:nvSpPr>
        <p:spPr>
          <a:xfrm flipH="1">
            <a:off x="-1" y="5851366"/>
            <a:ext cx="6100127" cy="1024759"/>
          </a:xfrm>
          <a:prstGeom prst="rect">
            <a:avLst/>
          </a:prstGeom>
          <a:solidFill>
            <a:srgbClr val="F2F2EF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4CB07E97-8E39-147D-3E10-612FBB538E05}"/>
              </a:ext>
            </a:extLst>
          </p:cNvPr>
          <p:cNvSpPr/>
          <p:nvPr/>
        </p:nvSpPr>
        <p:spPr>
          <a:xfrm>
            <a:off x="6100126" y="0"/>
            <a:ext cx="6084360" cy="6858000"/>
          </a:xfrm>
          <a:prstGeom prst="rect">
            <a:avLst/>
          </a:prstGeom>
          <a:solidFill>
            <a:srgbClr val="00455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5" name="Google Shape;270;p32">
            <a:extLst>
              <a:ext uri="{FF2B5EF4-FFF2-40B4-BE49-F238E27FC236}">
                <a16:creationId xmlns:a16="http://schemas.microsoft.com/office/drawing/2014/main" id="{3AA8C240-1D0A-62B3-C79F-C9B12489EA5A}"/>
              </a:ext>
            </a:extLst>
          </p:cNvPr>
          <p:cNvSpPr txBox="1"/>
          <p:nvPr/>
        </p:nvSpPr>
        <p:spPr>
          <a:xfrm>
            <a:off x="1083574" y="1137019"/>
            <a:ext cx="4641601" cy="6339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>
              <a:lnSpc>
                <a:spcPct val="80000"/>
              </a:lnSpc>
              <a:buSzPts val="1800"/>
            </a:pPr>
            <a:endParaRPr lang="fr-CA" sz="4400" dirty="0">
              <a:solidFill>
                <a:srgbClr val="004553"/>
              </a:solidFill>
              <a:latin typeface="Times" pitchFamily="2" charset="0"/>
              <a:ea typeface="Montserrat"/>
              <a:sym typeface="Montserrat"/>
            </a:endParaRPr>
          </a:p>
        </p:txBody>
      </p:sp>
      <p:sp>
        <p:nvSpPr>
          <p:cNvPr id="6" name="Google Shape;108;p2">
            <a:extLst>
              <a:ext uri="{FF2B5EF4-FFF2-40B4-BE49-F238E27FC236}">
                <a16:creationId xmlns:a16="http://schemas.microsoft.com/office/drawing/2014/main" id="{D38894E2-D073-3BB9-A039-CDE839EF2015}"/>
              </a:ext>
            </a:extLst>
          </p:cNvPr>
          <p:cNvSpPr/>
          <p:nvPr/>
        </p:nvSpPr>
        <p:spPr>
          <a:xfrm>
            <a:off x="6440104" y="385636"/>
            <a:ext cx="5385197" cy="61862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>
              <a:buSzPts val="3200"/>
            </a:pPr>
            <a:r>
              <a:rPr lang="fr-CA" sz="2400" dirty="0">
                <a:solidFill>
                  <a:srgbClr val="1FBABF"/>
                </a:solidFill>
                <a:ea typeface="Montserrat"/>
                <a:sym typeface="Montserrat"/>
              </a:rPr>
              <a:t>L’utilisation des couleurs</a:t>
            </a:r>
          </a:p>
          <a:p>
            <a:pPr lvl="0">
              <a:buSzPts val="3200"/>
            </a:pPr>
            <a:endParaRPr lang="fr-CA" sz="2400" b="1" dirty="0">
              <a:solidFill>
                <a:srgbClr val="1FBABF"/>
              </a:solidFill>
              <a:ea typeface="Montserrat"/>
              <a:sym typeface="Montserrat"/>
            </a:endParaRPr>
          </a:p>
          <a:p>
            <a:pPr marL="342900" lvl="0" indent="-342900">
              <a:buFont typeface="Wingdings" panose="05000000000000000000" pitchFamily="2" charset="2"/>
              <a:buChar char="§"/>
            </a:pPr>
            <a:r>
              <a:rPr lang="fr-CA" sz="2400" dirty="0">
                <a:solidFill>
                  <a:schemeClr val="bg1"/>
                </a:solidFill>
                <a:ea typeface="Helvetica Neue Light" charset="0"/>
                <a:cs typeface="Helvetica Neue Light" charset="0"/>
              </a:rPr>
              <a:t>Choisir un ensemble de couleurs sobres et limité : pas 36 couleurs !</a:t>
            </a:r>
          </a:p>
          <a:p>
            <a:pPr marL="342900" lvl="0" indent="-342900">
              <a:buFont typeface="Wingdings" panose="05000000000000000000" pitchFamily="2" charset="2"/>
              <a:buChar char="§"/>
            </a:pPr>
            <a:r>
              <a:rPr lang="fr-CA" sz="2400" dirty="0">
                <a:solidFill>
                  <a:schemeClr val="bg1"/>
                </a:solidFill>
                <a:ea typeface="Helvetica Neue Light" charset="0"/>
                <a:cs typeface="Helvetica Neue Light" charset="0"/>
              </a:rPr>
              <a:t>Utiliser soit:</a:t>
            </a:r>
          </a:p>
          <a:p>
            <a:pPr marL="800100" lvl="1" indent="-342900">
              <a:buFont typeface="Courier New" panose="02070309020205020404" pitchFamily="49" charset="0"/>
              <a:buChar char="o"/>
            </a:pPr>
            <a:r>
              <a:rPr lang="fr-CA" sz="2400" dirty="0">
                <a:solidFill>
                  <a:schemeClr val="bg1"/>
                </a:solidFill>
                <a:ea typeface="Helvetica Neue Light" charset="0"/>
                <a:cs typeface="Helvetica Neue Light" charset="0"/>
              </a:rPr>
              <a:t>des couleurs primaires conventionnelles (ex: </a:t>
            </a:r>
            <a:r>
              <a:rPr lang="fr-CA" sz="2400" dirty="0">
                <a:solidFill>
                  <a:srgbClr val="FF0000"/>
                </a:solidFill>
                <a:ea typeface="Helvetica Neue Light" charset="0"/>
                <a:cs typeface="Helvetica Neue Light" charset="0"/>
              </a:rPr>
              <a:t>Rouge</a:t>
            </a:r>
            <a:r>
              <a:rPr lang="fr-CA" sz="2400" dirty="0">
                <a:solidFill>
                  <a:schemeClr val="bg1"/>
                </a:solidFill>
                <a:ea typeface="Helvetica Neue Light" charset="0"/>
                <a:cs typeface="Helvetica Neue Light" charset="0"/>
              </a:rPr>
              <a:t> avec un sens  l’interdit)</a:t>
            </a:r>
          </a:p>
          <a:p>
            <a:pPr marL="800100" lvl="1" indent="-342900">
              <a:buFont typeface="Courier New" panose="02070309020205020404" pitchFamily="49" charset="0"/>
              <a:buChar char="o"/>
            </a:pPr>
            <a:r>
              <a:rPr lang="fr-CA" sz="2400" dirty="0">
                <a:solidFill>
                  <a:schemeClr val="bg1"/>
                </a:solidFill>
                <a:ea typeface="Helvetica Neue Light" charset="0"/>
                <a:cs typeface="Helvetica Neue Light" charset="0"/>
              </a:rPr>
              <a:t>une couleur fondamentale et ses variantes (ex: Des </a:t>
            </a:r>
            <a:r>
              <a:rPr lang="fr-CA" sz="2400" dirty="0">
                <a:solidFill>
                  <a:srgbClr val="00B0F0"/>
                </a:solidFill>
                <a:ea typeface="Helvetica Neue Light" charset="0"/>
                <a:cs typeface="Helvetica Neue Light" charset="0"/>
              </a:rPr>
              <a:t>bleus</a:t>
            </a:r>
            <a:r>
              <a:rPr lang="fr-CA" sz="2400" dirty="0">
                <a:solidFill>
                  <a:schemeClr val="bg1"/>
                </a:solidFill>
                <a:ea typeface="Helvetica Neue Light" charset="0"/>
                <a:cs typeface="Helvetica Neue Light" charset="0"/>
              </a:rPr>
              <a:t> d’intensités  différentes)</a:t>
            </a:r>
          </a:p>
          <a:p>
            <a:pPr marL="342900" lvl="0" indent="-342900">
              <a:buFont typeface="Wingdings" panose="05000000000000000000" pitchFamily="2" charset="2"/>
              <a:buChar char="§"/>
            </a:pPr>
            <a:r>
              <a:rPr lang="fr-CA" sz="2400" dirty="0">
                <a:solidFill>
                  <a:schemeClr val="bg1"/>
                </a:solidFill>
                <a:ea typeface="Helvetica Neue Light" charset="0"/>
                <a:cs typeface="Helvetica Neue Light" charset="0"/>
              </a:rPr>
              <a:t>Veiller au contraste</a:t>
            </a:r>
          </a:p>
          <a:p>
            <a:pPr marL="342900" lvl="0" indent="-342900">
              <a:buFont typeface="Wingdings" panose="05000000000000000000" pitchFamily="2" charset="2"/>
              <a:buChar char="§"/>
            </a:pPr>
            <a:r>
              <a:rPr lang="fr-CA" sz="2400" dirty="0">
                <a:solidFill>
                  <a:schemeClr val="bg1"/>
                </a:solidFill>
                <a:ea typeface="Helvetica Neue Light" charset="0"/>
                <a:cs typeface="Helvetica Neue Light" charset="0"/>
              </a:rPr>
              <a:t>La meilleure visibilité est le noir sur fond blanc</a:t>
            </a:r>
          </a:p>
          <a:p>
            <a:pPr lvl="0"/>
            <a:endParaRPr lang="fr-CA" sz="2000" dirty="0">
              <a:solidFill>
                <a:schemeClr val="bg1"/>
              </a:solidFill>
              <a:ea typeface="Helvetica Neue Light" charset="0"/>
              <a:cs typeface="Helvetica Neue Light" charset="0"/>
            </a:endParaRPr>
          </a:p>
          <a:p>
            <a:pPr lvl="0"/>
            <a:endParaRPr lang="fr-CA" sz="2000" dirty="0">
              <a:solidFill>
                <a:schemeClr val="bg1"/>
              </a:solidFill>
              <a:ea typeface="Helvetica Neue Light" charset="0"/>
              <a:cs typeface="Helvetica Neue Light" charset="0"/>
            </a:endParaRPr>
          </a:p>
          <a:p>
            <a:pPr lvl="0"/>
            <a:endParaRPr lang="fr-CA" sz="2000" dirty="0">
              <a:solidFill>
                <a:schemeClr val="bg1"/>
              </a:solidFill>
              <a:ea typeface="Helvetica Neue Light" charset="0"/>
              <a:cs typeface="Helvetica Neue Light" charset="0"/>
            </a:endParaRPr>
          </a:p>
        </p:txBody>
      </p:sp>
      <p:sp>
        <p:nvSpPr>
          <p:cNvPr id="9" name="Google Shape;125;p3">
            <a:extLst>
              <a:ext uri="{FF2B5EF4-FFF2-40B4-BE49-F238E27FC236}">
                <a16:creationId xmlns:a16="http://schemas.microsoft.com/office/drawing/2014/main" id="{77F752EE-85BE-DB2C-2E2A-49481C5691C9}"/>
              </a:ext>
            </a:extLst>
          </p:cNvPr>
          <p:cNvSpPr/>
          <p:nvPr/>
        </p:nvSpPr>
        <p:spPr>
          <a:xfrm>
            <a:off x="4861686" y="5325479"/>
            <a:ext cx="1054722" cy="19697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 algn="ctr">
              <a:buSzPts val="6600"/>
            </a:pPr>
            <a:r>
              <a:rPr lang="fr-CA" sz="12200" b="1" dirty="0">
                <a:solidFill>
                  <a:srgbClr val="1FBABF"/>
                </a:solidFill>
                <a:latin typeface="Montserrat"/>
                <a:ea typeface="Montserrat"/>
                <a:cs typeface="Montserrat"/>
                <a:sym typeface="Montserrat"/>
              </a:rPr>
              <a:t>»</a:t>
            </a:r>
          </a:p>
        </p:txBody>
      </p:sp>
      <p:sp>
        <p:nvSpPr>
          <p:cNvPr id="10" name="Google Shape;108;p2">
            <a:extLst>
              <a:ext uri="{FF2B5EF4-FFF2-40B4-BE49-F238E27FC236}">
                <a16:creationId xmlns:a16="http://schemas.microsoft.com/office/drawing/2014/main" id="{0D1C9C7D-9ED5-2F6C-AD2A-FE7381225478}"/>
              </a:ext>
            </a:extLst>
          </p:cNvPr>
          <p:cNvSpPr/>
          <p:nvPr/>
        </p:nvSpPr>
        <p:spPr>
          <a:xfrm>
            <a:off x="6715184" y="4537427"/>
            <a:ext cx="4514533" cy="4000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en-US" sz="2000" dirty="0">
              <a:solidFill>
                <a:srgbClr val="F2F2EF"/>
              </a:solidFill>
              <a:ea typeface="Helvetica Neue Light" charset="0"/>
              <a:cs typeface="Helvetica Neue Light" charset="0"/>
            </a:endParaRPr>
          </a:p>
        </p:txBody>
      </p:sp>
      <p:sp>
        <p:nvSpPr>
          <p:cNvPr id="25" name="Google Shape;306;p12">
            <a:extLst>
              <a:ext uri="{FF2B5EF4-FFF2-40B4-BE49-F238E27FC236}">
                <a16:creationId xmlns:a16="http://schemas.microsoft.com/office/drawing/2014/main" id="{A76C87C6-BE24-DC63-D26D-29B4E2CA9377}"/>
              </a:ext>
            </a:extLst>
          </p:cNvPr>
          <p:cNvSpPr txBox="1"/>
          <p:nvPr/>
        </p:nvSpPr>
        <p:spPr>
          <a:xfrm>
            <a:off x="1083574" y="6363746"/>
            <a:ext cx="475242" cy="3451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fr-CA" sz="800" b="1" dirty="0">
                <a:solidFill>
                  <a:srgbClr val="004553"/>
                </a:solidFill>
                <a:latin typeface="Montserrat"/>
                <a:ea typeface="Montserrat"/>
                <a:cs typeface="Montserrat"/>
                <a:sym typeface="Montserrat"/>
              </a:rPr>
              <a:t>P20</a:t>
            </a:r>
            <a:endParaRPr sz="800" i="0" u="none" strike="noStrike" cap="none" dirty="0">
              <a:solidFill>
                <a:srgbClr val="004553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891314" y="5193010"/>
            <a:ext cx="914400" cy="30022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pic>
        <p:nvPicPr>
          <p:cNvPr id="12" name="Imag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40248" y="5509942"/>
            <a:ext cx="1164645" cy="1163840"/>
          </a:xfrm>
          <a:prstGeom prst="rect">
            <a:avLst/>
          </a:prstGeom>
        </p:spPr>
      </p:pic>
      <p:pic>
        <p:nvPicPr>
          <p:cNvPr id="1026" name="Picture 2" descr="Le pouvoir des couleurs au service du marketing - Blog Les Jeudi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6107640" cy="58332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8201844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trucs poster scientifiqu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0752" y="-1302934"/>
            <a:ext cx="6550822" cy="83107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8008882" y="2529253"/>
            <a:ext cx="397291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CA" dirty="0">
                <a:hlinkClick r:id="rId3"/>
              </a:rPr>
              <a:t>Tiré de:  Comment créer une affiche scientifique efficace (fourwaves.com)</a:t>
            </a:r>
            <a:endParaRPr lang="fr-CA" dirty="0"/>
          </a:p>
        </p:txBody>
      </p:sp>
      <p:sp>
        <p:nvSpPr>
          <p:cNvPr id="5" name="Rectangle 4"/>
          <p:cNvSpPr/>
          <p:nvPr/>
        </p:nvSpPr>
        <p:spPr>
          <a:xfrm>
            <a:off x="7567448" y="779100"/>
            <a:ext cx="4414345" cy="15013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80000"/>
              </a:lnSpc>
              <a:buSzPts val="1800"/>
            </a:pPr>
            <a:r>
              <a:rPr lang="fr-CA" sz="3200" dirty="0">
                <a:solidFill>
                  <a:srgbClr val="004553"/>
                </a:solidFill>
                <a:ea typeface="Montserrat"/>
                <a:sym typeface="Montserrat"/>
              </a:rPr>
              <a:t>En conclusion:</a:t>
            </a:r>
          </a:p>
          <a:p>
            <a:pPr lvl="0" algn="ctr">
              <a:lnSpc>
                <a:spcPct val="80000"/>
              </a:lnSpc>
              <a:buSzPts val="1800"/>
            </a:pPr>
            <a:r>
              <a:rPr lang="fr-CA" sz="3200" dirty="0">
                <a:solidFill>
                  <a:srgbClr val="004553"/>
                </a:solidFill>
                <a:ea typeface="Montserrat"/>
                <a:sym typeface="Montserrat"/>
              </a:rPr>
              <a:t>Qu’est-ce qu’un bon poster scientifique </a:t>
            </a:r>
            <a:r>
              <a:rPr lang="fr-CA" dirty="0">
                <a:solidFill>
                  <a:srgbClr val="004553"/>
                </a:solidFill>
                <a:ea typeface="Montserrat"/>
                <a:sym typeface="Montserrat"/>
              </a:rPr>
              <a:t>?</a:t>
            </a:r>
          </a:p>
          <a:p>
            <a:pPr lvl="0">
              <a:lnSpc>
                <a:spcPct val="80000"/>
              </a:lnSpc>
              <a:buSzPts val="1800"/>
            </a:pPr>
            <a:endParaRPr lang="fr-CA" dirty="0">
              <a:solidFill>
                <a:srgbClr val="004553"/>
              </a:solidFill>
              <a:ea typeface="Montserrat"/>
              <a:sym typeface="Montserrat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0" y="-1815311"/>
            <a:ext cx="7441324" cy="1815311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7" name="Rectangle 6"/>
          <p:cNvSpPr/>
          <p:nvPr/>
        </p:nvSpPr>
        <p:spPr>
          <a:xfrm>
            <a:off x="7871197" y="4657321"/>
            <a:ext cx="4110596" cy="12058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80000"/>
              </a:lnSpc>
              <a:buSzPts val="1800"/>
            </a:pPr>
            <a:r>
              <a:rPr lang="fr-CA" dirty="0">
                <a:solidFill>
                  <a:srgbClr val="004553"/>
                </a:solidFill>
                <a:ea typeface="Montserrat"/>
                <a:sym typeface="Montserrat"/>
              </a:rPr>
              <a:t>Une présentation du </a:t>
            </a:r>
          </a:p>
          <a:p>
            <a:pPr lvl="0" algn="ctr">
              <a:lnSpc>
                <a:spcPct val="80000"/>
              </a:lnSpc>
              <a:buSzPts val="1800"/>
            </a:pPr>
            <a:r>
              <a:rPr lang="fr-CA" dirty="0">
                <a:solidFill>
                  <a:srgbClr val="004553"/>
                </a:solidFill>
                <a:ea typeface="Montserrat"/>
                <a:sym typeface="Montserrat"/>
              </a:rPr>
              <a:t>Réseau Mère Enfant de la Francophonie 2026</a:t>
            </a:r>
          </a:p>
          <a:p>
            <a:pPr lvl="0" algn="ctr">
              <a:lnSpc>
                <a:spcPct val="80000"/>
              </a:lnSpc>
              <a:buSzPts val="1800"/>
            </a:pPr>
            <a:r>
              <a:rPr lang="fr-CA" dirty="0">
                <a:solidFill>
                  <a:srgbClr val="004553"/>
                </a:solidFill>
                <a:ea typeface="Montserrat"/>
                <a:sym typeface="Montserrat"/>
                <a:hlinkClick r:id="rId4"/>
              </a:rPr>
              <a:t>martine.fortier@reseaurmef.org</a:t>
            </a:r>
            <a:endParaRPr lang="fr-CA" dirty="0">
              <a:solidFill>
                <a:srgbClr val="004553"/>
              </a:solidFill>
              <a:ea typeface="Montserrat"/>
              <a:sym typeface="Montserrat"/>
            </a:endParaRPr>
          </a:p>
          <a:p>
            <a:pPr lvl="0" algn="ctr">
              <a:lnSpc>
                <a:spcPct val="80000"/>
              </a:lnSpc>
              <a:buSzPts val="1800"/>
            </a:pPr>
            <a:endParaRPr lang="fr-CA" dirty="0">
              <a:solidFill>
                <a:srgbClr val="004553"/>
              </a:solidFill>
              <a:ea typeface="Montserrat"/>
              <a:sym typeface="Montserrat"/>
            </a:endParaRPr>
          </a:p>
        </p:txBody>
      </p:sp>
    </p:spTree>
    <p:extLst>
      <p:ext uri="{BB962C8B-B14F-4D97-AF65-F5344CB8AC3E}">
        <p14:creationId xmlns:p14="http://schemas.microsoft.com/office/powerpoint/2010/main" val="428464504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F9DB728-39DF-EBF4-F752-72EC568F549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F29A7FBB-7F80-E0CE-B90D-17827F1403FE}"/>
              </a:ext>
            </a:extLst>
          </p:cNvPr>
          <p:cNvSpPr/>
          <p:nvPr/>
        </p:nvSpPr>
        <p:spPr>
          <a:xfrm>
            <a:off x="-9426" y="-378371"/>
            <a:ext cx="12201426" cy="5867400"/>
          </a:xfrm>
          <a:prstGeom prst="rect">
            <a:avLst/>
          </a:prstGeom>
          <a:solidFill>
            <a:srgbClr val="F2F2EF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7" name="Google Shape;306;p12">
            <a:extLst>
              <a:ext uri="{FF2B5EF4-FFF2-40B4-BE49-F238E27FC236}">
                <a16:creationId xmlns:a16="http://schemas.microsoft.com/office/drawing/2014/main" id="{5304FED9-4574-FB31-3DBA-A1D784C01FDE}"/>
              </a:ext>
            </a:extLst>
          </p:cNvPr>
          <p:cNvSpPr txBox="1"/>
          <p:nvPr/>
        </p:nvSpPr>
        <p:spPr>
          <a:xfrm>
            <a:off x="1083574" y="6363746"/>
            <a:ext cx="475242" cy="3451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fr-CA" sz="800" b="1" dirty="0">
                <a:solidFill>
                  <a:srgbClr val="004553"/>
                </a:solidFill>
                <a:latin typeface="Montserrat"/>
                <a:ea typeface="Montserrat"/>
                <a:cs typeface="Montserrat"/>
                <a:sym typeface="Montserrat"/>
              </a:rPr>
              <a:t>P7</a:t>
            </a:r>
            <a:endParaRPr sz="800" i="0" u="none" strike="noStrike" cap="none" dirty="0">
              <a:solidFill>
                <a:srgbClr val="004553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1" name="Google Shape;270;p32">
            <a:extLst>
              <a:ext uri="{FF2B5EF4-FFF2-40B4-BE49-F238E27FC236}">
                <a16:creationId xmlns:a16="http://schemas.microsoft.com/office/drawing/2014/main" id="{4CB8A568-4C36-A643-7048-DB7F29528C6C}"/>
              </a:ext>
            </a:extLst>
          </p:cNvPr>
          <p:cNvSpPr txBox="1"/>
          <p:nvPr/>
        </p:nvSpPr>
        <p:spPr>
          <a:xfrm>
            <a:off x="691767" y="177254"/>
            <a:ext cx="9598869" cy="6339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>
              <a:lnSpc>
                <a:spcPct val="80000"/>
              </a:lnSpc>
              <a:buSzPts val="1800"/>
            </a:pPr>
            <a:r>
              <a:rPr lang="fr-CA" sz="4400" dirty="0">
                <a:solidFill>
                  <a:srgbClr val="004553"/>
                </a:solidFill>
                <a:latin typeface="Calibri" panose="020F0502020204030204" pitchFamily="34" charset="0"/>
                <a:ea typeface="Montserrat"/>
                <a:cs typeface="Calibri" panose="020F0502020204030204" pitchFamily="34" charset="0"/>
                <a:sym typeface="Montserrat"/>
              </a:rPr>
              <a:t>Qu’est-ce qu’un poster scientifique ?</a:t>
            </a:r>
          </a:p>
        </p:txBody>
      </p:sp>
      <p:sp>
        <p:nvSpPr>
          <p:cNvPr id="12" name="Google Shape;108;p2">
            <a:extLst>
              <a:ext uri="{FF2B5EF4-FFF2-40B4-BE49-F238E27FC236}">
                <a16:creationId xmlns:a16="http://schemas.microsoft.com/office/drawing/2014/main" id="{D24CBDA5-27AC-091C-7419-DA4E9E7A5013}"/>
              </a:ext>
            </a:extLst>
          </p:cNvPr>
          <p:cNvSpPr/>
          <p:nvPr/>
        </p:nvSpPr>
        <p:spPr>
          <a:xfrm>
            <a:off x="493986" y="1190548"/>
            <a:ext cx="11698014" cy="38625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457200" indent="-457200">
              <a:spcAft>
                <a:spcPts val="600"/>
              </a:spcAft>
              <a:buClr>
                <a:srgbClr val="1FBABF"/>
              </a:buClr>
              <a:buFont typeface="Arial" panose="020B0604020202020204" pitchFamily="34" charset="0"/>
              <a:buChar char="•"/>
              <a:defRPr/>
            </a:pPr>
            <a:r>
              <a:rPr lang="fr-CA" sz="2400" dirty="0"/>
              <a:t>Un des moyens les plus utilisés par les scientifiques pour faire part de l’avancée de leurs travaux en dehors des présentations orales. </a:t>
            </a:r>
          </a:p>
          <a:p>
            <a:pPr marL="457200" indent="-457200">
              <a:spcAft>
                <a:spcPts val="600"/>
              </a:spcAft>
              <a:buClr>
                <a:srgbClr val="1FBABF"/>
              </a:buClr>
              <a:buFont typeface="Arial" panose="020B0604020202020204" pitchFamily="34" charset="0"/>
              <a:buChar char="•"/>
              <a:defRPr/>
            </a:pPr>
            <a:r>
              <a:rPr lang="fr-CA" sz="2400" dirty="0"/>
              <a:t>Le temps moyen passé devant un poster est de moins de 5 minutes. Il doit être attractif visuellement, afin de capter l’attention du lecteur, ainsi que structuré et concis, afin de transmettre un message clair </a:t>
            </a:r>
          </a:p>
          <a:p>
            <a:pPr marL="457200" indent="-457200">
              <a:spcAft>
                <a:spcPts val="600"/>
              </a:spcAft>
              <a:buClr>
                <a:srgbClr val="1FBABF"/>
              </a:buClr>
              <a:buFont typeface="Arial" panose="020B0604020202020204" pitchFamily="34" charset="0"/>
              <a:buChar char="•"/>
              <a:defRPr/>
            </a:pPr>
            <a:r>
              <a:rPr lang="fr-CA" sz="2400" dirty="0"/>
              <a:t>Il doit favoriser la discussion et une éventuelle future collaboration autour d’une thématique. </a:t>
            </a:r>
          </a:p>
          <a:p>
            <a:pPr marL="457200" indent="-457200">
              <a:spcAft>
                <a:spcPts val="600"/>
              </a:spcAft>
              <a:buClr>
                <a:srgbClr val="1FBABF"/>
              </a:buClr>
              <a:buFont typeface="Arial" panose="020B0604020202020204" pitchFamily="34" charset="0"/>
              <a:buChar char="•"/>
              <a:defRPr/>
            </a:pPr>
            <a:r>
              <a:rPr lang="fr-CA" sz="2400" dirty="0"/>
              <a:t>Il permet de représenter l’institution dans laquelle le travail s’est effectué.</a:t>
            </a:r>
            <a:endParaRPr lang="fr-CA" sz="2800" dirty="0">
              <a:solidFill>
                <a:srgbClr val="004553"/>
              </a:solidFill>
              <a:ea typeface="Lato" panose="020F0502020204030203" pitchFamily="34" charset="0"/>
              <a:cs typeface="Arial" panose="020B0604020202020204" pitchFamily="34" charset="0"/>
            </a:endParaRPr>
          </a:p>
          <a:p>
            <a:pPr marL="342900" indent="-342900">
              <a:spcAft>
                <a:spcPts val="600"/>
              </a:spcAft>
              <a:buClr>
                <a:srgbClr val="1FBABF"/>
              </a:buClr>
              <a:buFont typeface="+mj-lt"/>
              <a:buAutoNum type="arabicPeriod"/>
              <a:defRPr/>
            </a:pPr>
            <a:endParaRPr lang="fr-CA" sz="2800" dirty="0">
              <a:solidFill>
                <a:srgbClr val="004553"/>
              </a:solidFill>
              <a:ea typeface="Lato" panose="020F0502020204030203" pitchFamily="34" charset="0"/>
              <a:cs typeface="Arial" panose="020B0604020202020204" pitchFamily="34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0776411B-5647-BA84-1B09-6121F796223D}"/>
              </a:ext>
            </a:extLst>
          </p:cNvPr>
          <p:cNvSpPr/>
          <p:nvPr/>
        </p:nvSpPr>
        <p:spPr>
          <a:xfrm>
            <a:off x="0" y="5489984"/>
            <a:ext cx="12192000" cy="1306127"/>
          </a:xfrm>
          <a:prstGeom prst="rect">
            <a:avLst/>
          </a:prstGeom>
          <a:solidFill>
            <a:srgbClr val="00455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buSzPts val="3200"/>
            </a:pPr>
            <a:r>
              <a:rPr lang="fr-CA" b="1" spc="300" dirty="0">
                <a:solidFill>
                  <a:srgbClr val="1FBABF"/>
                </a:solidFill>
                <a:ea typeface="Montserrat"/>
                <a:sym typeface="Montserrat"/>
              </a:rPr>
              <a:t>  SOINS  •  ENSEIGNEMENT • RECHERCHE • GESTION • INNOVATION</a:t>
            </a:r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9FADD7A2-7F77-6BDB-8577-62D19A15657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34253" y="5561205"/>
            <a:ext cx="1135555" cy="11347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437863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104134A-EC61-C37A-409C-71B15F3B374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F949AEB4-7BC9-41BB-9A71-23CF0A339346}"/>
              </a:ext>
            </a:extLst>
          </p:cNvPr>
          <p:cNvSpPr/>
          <p:nvPr/>
        </p:nvSpPr>
        <p:spPr>
          <a:xfrm>
            <a:off x="-9426" y="-378371"/>
            <a:ext cx="12201426" cy="5867400"/>
          </a:xfrm>
          <a:prstGeom prst="rect">
            <a:avLst/>
          </a:prstGeom>
          <a:solidFill>
            <a:srgbClr val="F2F2EF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7" name="Google Shape;306;p12">
            <a:extLst>
              <a:ext uri="{FF2B5EF4-FFF2-40B4-BE49-F238E27FC236}">
                <a16:creationId xmlns:a16="http://schemas.microsoft.com/office/drawing/2014/main" id="{44EB56C0-B55E-E503-C6BE-1F9DB2E8F8AF}"/>
              </a:ext>
            </a:extLst>
          </p:cNvPr>
          <p:cNvSpPr txBox="1"/>
          <p:nvPr/>
        </p:nvSpPr>
        <p:spPr>
          <a:xfrm>
            <a:off x="1083574" y="6363746"/>
            <a:ext cx="475242" cy="3451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fr-CA" sz="800" b="1" dirty="0">
                <a:solidFill>
                  <a:srgbClr val="004553"/>
                </a:solidFill>
                <a:latin typeface="Montserrat"/>
                <a:ea typeface="Montserrat"/>
                <a:cs typeface="Montserrat"/>
                <a:sym typeface="Montserrat"/>
              </a:rPr>
              <a:t>P7</a:t>
            </a:r>
            <a:endParaRPr sz="800" i="0" u="none" strike="noStrike" cap="none" dirty="0">
              <a:solidFill>
                <a:srgbClr val="004553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1" name="Google Shape;270;p32">
            <a:extLst>
              <a:ext uri="{FF2B5EF4-FFF2-40B4-BE49-F238E27FC236}">
                <a16:creationId xmlns:a16="http://schemas.microsoft.com/office/drawing/2014/main" id="{BE9CEBE8-4D5A-3745-AD0C-3C48677B9CAF}"/>
              </a:ext>
            </a:extLst>
          </p:cNvPr>
          <p:cNvSpPr txBox="1"/>
          <p:nvPr/>
        </p:nvSpPr>
        <p:spPr>
          <a:xfrm>
            <a:off x="691767" y="177254"/>
            <a:ext cx="9598869" cy="6339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>
              <a:lnSpc>
                <a:spcPct val="80000"/>
              </a:lnSpc>
              <a:buSzPts val="1800"/>
            </a:pPr>
            <a:r>
              <a:rPr lang="fr-CA" sz="4400" dirty="0">
                <a:solidFill>
                  <a:srgbClr val="004553"/>
                </a:solidFill>
                <a:latin typeface="Calibri" panose="020F0502020204030204" pitchFamily="34" charset="0"/>
                <a:ea typeface="Montserrat"/>
                <a:cs typeface="Calibri" panose="020F0502020204030204" pitchFamily="34" charset="0"/>
                <a:sym typeface="Montserrat"/>
              </a:rPr>
              <a:t>Objectifs d’un poster scientifique</a:t>
            </a:r>
          </a:p>
        </p:txBody>
      </p:sp>
      <p:sp>
        <p:nvSpPr>
          <p:cNvPr id="12" name="Google Shape;108;p2">
            <a:extLst>
              <a:ext uri="{FF2B5EF4-FFF2-40B4-BE49-F238E27FC236}">
                <a16:creationId xmlns:a16="http://schemas.microsoft.com/office/drawing/2014/main" id="{AD46BDD7-3EF3-7DC6-5A78-D1EBEB9C26EE}"/>
              </a:ext>
            </a:extLst>
          </p:cNvPr>
          <p:cNvSpPr/>
          <p:nvPr/>
        </p:nvSpPr>
        <p:spPr>
          <a:xfrm>
            <a:off x="493986" y="1684995"/>
            <a:ext cx="11698014" cy="23852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457200" indent="-457200">
              <a:spcAft>
                <a:spcPts val="600"/>
              </a:spcAft>
              <a:buClr>
                <a:srgbClr val="1FBABF"/>
              </a:buClr>
              <a:buFont typeface="Arial" panose="020B0604020202020204" pitchFamily="34" charset="0"/>
              <a:buChar char="•"/>
              <a:defRPr/>
            </a:pPr>
            <a:r>
              <a:rPr lang="fr-CA" sz="2400" dirty="0">
                <a:solidFill>
                  <a:srgbClr val="004553"/>
                </a:solidFill>
                <a:ea typeface="Lato" panose="020F0502020204030203" pitchFamily="34" charset="0"/>
                <a:cs typeface="Arial" panose="020B0604020202020204" pitchFamily="34" charset="0"/>
              </a:rPr>
              <a:t>Mettre en valeur une recherche ou un projet dans un format visuel accessible</a:t>
            </a:r>
          </a:p>
          <a:p>
            <a:pPr marL="457200" indent="-457200">
              <a:spcAft>
                <a:spcPts val="600"/>
              </a:spcAft>
              <a:buClr>
                <a:srgbClr val="1FBABF"/>
              </a:buClr>
              <a:buFont typeface="Arial" panose="020B0604020202020204" pitchFamily="34" charset="0"/>
              <a:buChar char="•"/>
              <a:defRPr/>
            </a:pPr>
            <a:r>
              <a:rPr lang="fr-CA" sz="2400" dirty="0">
                <a:solidFill>
                  <a:srgbClr val="004553"/>
                </a:solidFill>
                <a:ea typeface="Lato" panose="020F0502020204030203" pitchFamily="34" charset="0"/>
                <a:cs typeface="Arial" panose="020B0604020202020204" pitchFamily="34" charset="0"/>
              </a:rPr>
              <a:t>Faire connaître votre travail</a:t>
            </a:r>
          </a:p>
          <a:p>
            <a:pPr marL="457200" indent="-457200">
              <a:spcAft>
                <a:spcPts val="600"/>
              </a:spcAft>
              <a:buClr>
                <a:srgbClr val="1FBABF"/>
              </a:buClr>
              <a:buFont typeface="Arial" panose="020B0604020202020204" pitchFamily="34" charset="0"/>
              <a:buChar char="•"/>
              <a:defRPr/>
            </a:pPr>
            <a:r>
              <a:rPr lang="fr-CA" sz="2400" dirty="0">
                <a:solidFill>
                  <a:srgbClr val="004553"/>
                </a:solidFill>
                <a:ea typeface="Lato" panose="020F0502020204030203" pitchFamily="34" charset="0"/>
                <a:cs typeface="Arial" panose="020B0604020202020204" pitchFamily="34" charset="0"/>
              </a:rPr>
              <a:t>Faciliter la lecture autonome et rapide du contenu</a:t>
            </a:r>
          </a:p>
          <a:p>
            <a:pPr marL="457200" indent="-457200">
              <a:spcAft>
                <a:spcPts val="600"/>
              </a:spcAft>
              <a:buClr>
                <a:srgbClr val="1FBABF"/>
              </a:buClr>
              <a:buFont typeface="Arial" panose="020B0604020202020204" pitchFamily="34" charset="0"/>
              <a:buChar char="•"/>
              <a:defRPr/>
            </a:pPr>
            <a:r>
              <a:rPr lang="fr-CA" sz="2400" dirty="0">
                <a:solidFill>
                  <a:srgbClr val="004553"/>
                </a:solidFill>
                <a:ea typeface="Lato" panose="020F0502020204030203" pitchFamily="34" charset="0"/>
                <a:cs typeface="Arial" panose="020B0604020202020204" pitchFamily="34" charset="0"/>
              </a:rPr>
              <a:t>Susciter l’intérêt, les échanges, voire des opportunités de collaboration</a:t>
            </a:r>
            <a:endParaRPr lang="fr-CA" sz="2800" dirty="0">
              <a:solidFill>
                <a:srgbClr val="004553"/>
              </a:solidFill>
              <a:ea typeface="Lato" panose="020F0502020204030203" pitchFamily="34" charset="0"/>
              <a:cs typeface="Arial" panose="020B0604020202020204" pitchFamily="34" charset="0"/>
            </a:endParaRPr>
          </a:p>
          <a:p>
            <a:pPr marL="342900" indent="-342900">
              <a:spcAft>
                <a:spcPts val="600"/>
              </a:spcAft>
              <a:buClr>
                <a:srgbClr val="1FBABF"/>
              </a:buClr>
              <a:buFont typeface="+mj-lt"/>
              <a:buAutoNum type="arabicPeriod"/>
              <a:defRPr/>
            </a:pPr>
            <a:endParaRPr lang="fr-CA" sz="2800" dirty="0">
              <a:solidFill>
                <a:srgbClr val="004553"/>
              </a:solidFill>
              <a:ea typeface="Lato" panose="020F0502020204030203" pitchFamily="34" charset="0"/>
              <a:cs typeface="Arial" panose="020B0604020202020204" pitchFamily="34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91A3A755-A73B-7EE6-D7D5-B02E6947BDED}"/>
              </a:ext>
            </a:extLst>
          </p:cNvPr>
          <p:cNvSpPr/>
          <p:nvPr/>
        </p:nvSpPr>
        <p:spPr>
          <a:xfrm>
            <a:off x="0" y="5489984"/>
            <a:ext cx="12192000" cy="1306127"/>
          </a:xfrm>
          <a:prstGeom prst="rect">
            <a:avLst/>
          </a:prstGeom>
          <a:solidFill>
            <a:srgbClr val="00455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buSzPts val="3200"/>
            </a:pPr>
            <a:r>
              <a:rPr lang="fr-CA" b="1" spc="300" dirty="0">
                <a:solidFill>
                  <a:srgbClr val="1FBABF"/>
                </a:solidFill>
                <a:ea typeface="Montserrat"/>
                <a:sym typeface="Montserrat"/>
              </a:rPr>
              <a:t>  SOINS  •  ENSEIGNEMENT • RECHERCHE • GESTION • INNOVATION</a:t>
            </a:r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BFB12E14-3082-5A36-077D-8078F5CB0B2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34253" y="5561205"/>
            <a:ext cx="1135555" cy="11347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159813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D8B47C6-2AFA-CC93-F90E-BA4A523C955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0D3CA57E-F948-15C4-E239-3A343AE0016A}"/>
              </a:ext>
            </a:extLst>
          </p:cNvPr>
          <p:cNvSpPr/>
          <p:nvPr/>
        </p:nvSpPr>
        <p:spPr>
          <a:xfrm>
            <a:off x="-9426" y="-378371"/>
            <a:ext cx="12201426" cy="5867400"/>
          </a:xfrm>
          <a:prstGeom prst="rect">
            <a:avLst/>
          </a:prstGeom>
          <a:solidFill>
            <a:srgbClr val="F2F2EF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7" name="Google Shape;306;p12">
            <a:extLst>
              <a:ext uri="{FF2B5EF4-FFF2-40B4-BE49-F238E27FC236}">
                <a16:creationId xmlns:a16="http://schemas.microsoft.com/office/drawing/2014/main" id="{C11C40C7-A000-B736-FE0A-18D3BDED2808}"/>
              </a:ext>
            </a:extLst>
          </p:cNvPr>
          <p:cNvSpPr txBox="1"/>
          <p:nvPr/>
        </p:nvSpPr>
        <p:spPr>
          <a:xfrm>
            <a:off x="1083574" y="6363746"/>
            <a:ext cx="475242" cy="3451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fr-CA" sz="800" b="1" dirty="0">
                <a:solidFill>
                  <a:srgbClr val="004553"/>
                </a:solidFill>
                <a:latin typeface="Montserrat"/>
                <a:ea typeface="Montserrat"/>
                <a:cs typeface="Montserrat"/>
                <a:sym typeface="Montserrat"/>
              </a:rPr>
              <a:t>P7</a:t>
            </a:r>
            <a:endParaRPr sz="800" i="0" u="none" strike="noStrike" cap="none" dirty="0">
              <a:solidFill>
                <a:srgbClr val="004553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1" name="Google Shape;270;p32">
            <a:extLst>
              <a:ext uri="{FF2B5EF4-FFF2-40B4-BE49-F238E27FC236}">
                <a16:creationId xmlns:a16="http://schemas.microsoft.com/office/drawing/2014/main" id="{744FE071-F142-DDAB-0B72-E72821955679}"/>
              </a:ext>
            </a:extLst>
          </p:cNvPr>
          <p:cNvSpPr txBox="1"/>
          <p:nvPr/>
        </p:nvSpPr>
        <p:spPr>
          <a:xfrm>
            <a:off x="648597" y="0"/>
            <a:ext cx="11543403" cy="6339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>
              <a:lnSpc>
                <a:spcPct val="80000"/>
              </a:lnSpc>
              <a:buSzPts val="1800"/>
            </a:pPr>
            <a:r>
              <a:rPr lang="fr-CA" sz="4400" dirty="0">
                <a:solidFill>
                  <a:srgbClr val="004553"/>
                </a:solidFill>
                <a:latin typeface="Calibri" panose="020F0502020204030204" pitchFamily="34" charset="0"/>
                <a:ea typeface="Montserrat"/>
                <a:cs typeface="Calibri" panose="020F0502020204030204" pitchFamily="34" charset="0"/>
                <a:sym typeface="Montserrat"/>
              </a:rPr>
              <a:t>Critères de sélection par le comité scientifique </a:t>
            </a:r>
          </a:p>
        </p:txBody>
      </p:sp>
      <p:sp>
        <p:nvSpPr>
          <p:cNvPr id="12" name="Google Shape;108;p2">
            <a:extLst>
              <a:ext uri="{FF2B5EF4-FFF2-40B4-BE49-F238E27FC236}">
                <a16:creationId xmlns:a16="http://schemas.microsoft.com/office/drawing/2014/main" id="{7CAEEC9F-C034-C94B-02E5-6CA4187314C6}"/>
              </a:ext>
            </a:extLst>
          </p:cNvPr>
          <p:cNvSpPr/>
          <p:nvPr/>
        </p:nvSpPr>
        <p:spPr>
          <a:xfrm>
            <a:off x="648597" y="928711"/>
            <a:ext cx="11698014" cy="42318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457200" indent="-457200">
              <a:spcAft>
                <a:spcPts val="600"/>
              </a:spcAft>
              <a:buClr>
                <a:srgbClr val="1FBABF"/>
              </a:buClr>
              <a:buFont typeface="Arial" panose="020B0604020202020204" pitchFamily="34" charset="0"/>
              <a:buChar char="•"/>
              <a:defRPr/>
            </a:pPr>
            <a:r>
              <a:rPr lang="fr-CA" sz="2400" dirty="0">
                <a:solidFill>
                  <a:srgbClr val="004553"/>
                </a:solidFill>
                <a:ea typeface="Lato" panose="020F0502020204030203" pitchFamily="34" charset="0"/>
                <a:cs typeface="Arial" panose="020B0604020202020204" pitchFamily="34" charset="0"/>
              </a:rPr>
              <a:t>En lien avec la grande thématique du colloque</a:t>
            </a:r>
          </a:p>
          <a:p>
            <a:pPr marL="457200" indent="-457200">
              <a:spcAft>
                <a:spcPts val="600"/>
              </a:spcAft>
              <a:buClr>
                <a:srgbClr val="1FBABF"/>
              </a:buClr>
              <a:buFont typeface="Arial" panose="020B0604020202020204" pitchFamily="34" charset="0"/>
              <a:buChar char="•"/>
              <a:defRPr/>
            </a:pPr>
            <a:r>
              <a:rPr lang="fr-CA" sz="2400" dirty="0">
                <a:solidFill>
                  <a:srgbClr val="004553"/>
                </a:solidFill>
                <a:ea typeface="Lato" panose="020F0502020204030203" pitchFamily="34" charset="0"/>
                <a:cs typeface="Arial" panose="020B0604020202020204" pitchFamily="34" charset="0"/>
              </a:rPr>
              <a:t>Présentation d’un projet de recherche ou un projet évalué</a:t>
            </a:r>
          </a:p>
          <a:p>
            <a:pPr marL="457200" indent="-457200">
              <a:spcAft>
                <a:spcPts val="600"/>
              </a:spcAft>
              <a:buClr>
                <a:srgbClr val="1FBABF"/>
              </a:buClr>
              <a:buFont typeface="Arial" panose="020B0604020202020204" pitchFamily="34" charset="0"/>
              <a:buChar char="•"/>
              <a:defRPr/>
            </a:pPr>
            <a:r>
              <a:rPr lang="fr-CA" sz="2400" dirty="0">
                <a:solidFill>
                  <a:srgbClr val="004553"/>
                </a:solidFill>
                <a:ea typeface="Lato" panose="020F0502020204030203" pitchFamily="34" charset="0"/>
                <a:cs typeface="Arial" panose="020B0604020202020204" pitchFamily="34" charset="0"/>
              </a:rPr>
              <a:t>Implication d’un CHU membre du RMEF</a:t>
            </a:r>
          </a:p>
          <a:p>
            <a:pPr marL="457200" indent="-457200">
              <a:spcAft>
                <a:spcPts val="600"/>
              </a:spcAft>
              <a:buClr>
                <a:srgbClr val="1FBABF"/>
              </a:buClr>
              <a:buFont typeface="Arial" panose="020B0604020202020204" pitchFamily="34" charset="0"/>
              <a:buChar char="•"/>
              <a:defRPr/>
            </a:pPr>
            <a:r>
              <a:rPr lang="fr-CA" sz="2400" dirty="0">
                <a:solidFill>
                  <a:srgbClr val="004553"/>
                </a:solidFill>
                <a:ea typeface="Lato" panose="020F0502020204030203" pitchFamily="34" charset="0"/>
                <a:cs typeface="Arial" panose="020B0604020202020204" pitchFamily="34" charset="0"/>
              </a:rPr>
              <a:t>Bon niveau de littératie / adapté à un vaste public-cible</a:t>
            </a:r>
          </a:p>
          <a:p>
            <a:pPr marL="457200" indent="-457200">
              <a:spcAft>
                <a:spcPts val="600"/>
              </a:spcAft>
              <a:buClr>
                <a:srgbClr val="1FBABF"/>
              </a:buClr>
              <a:buFont typeface="Arial" panose="020B0604020202020204" pitchFamily="34" charset="0"/>
              <a:buChar char="•"/>
              <a:defRPr/>
            </a:pPr>
            <a:r>
              <a:rPr lang="fr-CA" sz="2400" dirty="0">
                <a:solidFill>
                  <a:srgbClr val="004553"/>
                </a:solidFill>
                <a:ea typeface="Lato" panose="020F0502020204030203" pitchFamily="34" charset="0"/>
                <a:cs typeface="Arial" panose="020B0604020202020204" pitchFamily="34" charset="0"/>
              </a:rPr>
              <a:t>Non retenus: </a:t>
            </a:r>
          </a:p>
          <a:p>
            <a:pPr marL="914400" lvl="1" indent="-457200">
              <a:spcAft>
                <a:spcPts val="600"/>
              </a:spcAft>
              <a:buClr>
                <a:srgbClr val="1FBABF"/>
              </a:buClr>
              <a:buFont typeface="Wingdings" panose="05000000000000000000" pitchFamily="2" charset="2"/>
              <a:buChar char="ü"/>
              <a:defRPr/>
            </a:pPr>
            <a:r>
              <a:rPr lang="fr-CA" sz="2400" dirty="0">
                <a:solidFill>
                  <a:srgbClr val="004553"/>
                </a:solidFill>
                <a:ea typeface="Lato" panose="020F0502020204030203" pitchFamily="34" charset="0"/>
                <a:cs typeface="Arial" panose="020B0604020202020204" pitchFamily="34" charset="0"/>
              </a:rPr>
              <a:t>Revue de la littérature </a:t>
            </a:r>
          </a:p>
          <a:p>
            <a:pPr marL="914400" lvl="1" indent="-457200">
              <a:spcAft>
                <a:spcPts val="600"/>
              </a:spcAft>
              <a:buClr>
                <a:srgbClr val="1FBABF"/>
              </a:buClr>
              <a:buFont typeface="Wingdings" panose="05000000000000000000" pitchFamily="2" charset="2"/>
              <a:buChar char="ü"/>
              <a:defRPr/>
            </a:pPr>
            <a:r>
              <a:rPr lang="fr-CA" sz="2400" dirty="0">
                <a:solidFill>
                  <a:srgbClr val="004553"/>
                </a:solidFill>
                <a:ea typeface="Lato" panose="020F0502020204030203" pitchFamily="34" charset="0"/>
                <a:cs typeface="Arial" panose="020B0604020202020204" pitchFamily="34" charset="0"/>
              </a:rPr>
              <a:t>Vignette</a:t>
            </a:r>
          </a:p>
          <a:p>
            <a:pPr marL="342900" indent="-342900">
              <a:spcAft>
                <a:spcPts val="600"/>
              </a:spcAft>
              <a:buClr>
                <a:srgbClr val="1FBABF"/>
              </a:buClr>
              <a:buFont typeface="+mj-lt"/>
              <a:buAutoNum type="arabicPeriod"/>
              <a:defRPr/>
            </a:pPr>
            <a:endParaRPr lang="fr-CA" sz="2800" dirty="0">
              <a:solidFill>
                <a:srgbClr val="004553"/>
              </a:solidFill>
              <a:ea typeface="Lato" panose="020F0502020204030203" pitchFamily="34" charset="0"/>
              <a:cs typeface="Arial" panose="020B0604020202020204" pitchFamily="34" charset="0"/>
            </a:endParaRPr>
          </a:p>
          <a:p>
            <a:pPr marL="342900" indent="-342900">
              <a:spcAft>
                <a:spcPts val="600"/>
              </a:spcAft>
              <a:buClr>
                <a:srgbClr val="1FBABF"/>
              </a:buClr>
              <a:buFont typeface="+mj-lt"/>
              <a:buAutoNum type="arabicPeriod"/>
              <a:defRPr/>
            </a:pPr>
            <a:endParaRPr lang="fr-CA" sz="2800" dirty="0">
              <a:solidFill>
                <a:srgbClr val="004553"/>
              </a:solidFill>
              <a:ea typeface="Lato" panose="020F0502020204030203" pitchFamily="34" charset="0"/>
              <a:cs typeface="Arial" panose="020B0604020202020204" pitchFamily="34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40B87FD-42D0-00CB-C026-5E20A59BA517}"/>
              </a:ext>
            </a:extLst>
          </p:cNvPr>
          <p:cNvSpPr/>
          <p:nvPr/>
        </p:nvSpPr>
        <p:spPr>
          <a:xfrm>
            <a:off x="0" y="5489984"/>
            <a:ext cx="12192000" cy="1306127"/>
          </a:xfrm>
          <a:prstGeom prst="rect">
            <a:avLst/>
          </a:prstGeom>
          <a:solidFill>
            <a:srgbClr val="00455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buSzPts val="3200"/>
            </a:pPr>
            <a:r>
              <a:rPr lang="fr-CA" b="1" spc="300" dirty="0">
                <a:solidFill>
                  <a:srgbClr val="1FBABF"/>
                </a:solidFill>
                <a:ea typeface="Montserrat"/>
                <a:sym typeface="Montserrat"/>
              </a:rPr>
              <a:t>  SOINS  •  ENSEIGNEMENT • RECHERCHE • GESTION • INNOVATION</a:t>
            </a:r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B18C40F2-F040-E58F-16A0-CA22EDDDB1E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34253" y="5561205"/>
            <a:ext cx="1135555" cy="11347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543723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8C941B3-69E9-19FD-3291-E5CD2065E18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53CDD240-AD48-21AB-C7AC-A9D2A2D22B68}"/>
              </a:ext>
            </a:extLst>
          </p:cNvPr>
          <p:cNvSpPr/>
          <p:nvPr/>
        </p:nvSpPr>
        <p:spPr>
          <a:xfrm>
            <a:off x="-9426" y="-378371"/>
            <a:ext cx="12201426" cy="5867400"/>
          </a:xfrm>
          <a:prstGeom prst="rect">
            <a:avLst/>
          </a:prstGeom>
          <a:solidFill>
            <a:srgbClr val="F2F2EF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7" name="Google Shape;306;p12">
            <a:extLst>
              <a:ext uri="{FF2B5EF4-FFF2-40B4-BE49-F238E27FC236}">
                <a16:creationId xmlns:a16="http://schemas.microsoft.com/office/drawing/2014/main" id="{FD3A1C48-58CF-93EC-0005-3C13C16DCED7}"/>
              </a:ext>
            </a:extLst>
          </p:cNvPr>
          <p:cNvSpPr txBox="1"/>
          <p:nvPr/>
        </p:nvSpPr>
        <p:spPr>
          <a:xfrm>
            <a:off x="1083574" y="6363746"/>
            <a:ext cx="475242" cy="3451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fr-CA" sz="800" b="1" dirty="0">
                <a:solidFill>
                  <a:srgbClr val="004553"/>
                </a:solidFill>
                <a:latin typeface="Montserrat"/>
                <a:ea typeface="Montserrat"/>
                <a:cs typeface="Montserrat"/>
                <a:sym typeface="Montserrat"/>
              </a:rPr>
              <a:t>P7</a:t>
            </a:r>
            <a:endParaRPr sz="800" i="0" u="none" strike="noStrike" cap="none" dirty="0">
              <a:solidFill>
                <a:srgbClr val="004553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1" name="Google Shape;270;p32">
            <a:extLst>
              <a:ext uri="{FF2B5EF4-FFF2-40B4-BE49-F238E27FC236}">
                <a16:creationId xmlns:a16="http://schemas.microsoft.com/office/drawing/2014/main" id="{376FA406-4318-850B-AE33-C1138E6968ED}"/>
              </a:ext>
            </a:extLst>
          </p:cNvPr>
          <p:cNvSpPr txBox="1"/>
          <p:nvPr/>
        </p:nvSpPr>
        <p:spPr>
          <a:xfrm>
            <a:off x="691767" y="177254"/>
            <a:ext cx="9598869" cy="6339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>
              <a:lnSpc>
                <a:spcPct val="80000"/>
              </a:lnSpc>
              <a:buSzPts val="1800"/>
            </a:pPr>
            <a:r>
              <a:rPr lang="fr-CA" sz="4400" dirty="0">
                <a:solidFill>
                  <a:srgbClr val="004553"/>
                </a:solidFill>
                <a:latin typeface="Calibri" panose="020F0502020204030204" pitchFamily="34" charset="0"/>
                <a:ea typeface="Montserrat"/>
                <a:cs typeface="Calibri" panose="020F0502020204030204" pitchFamily="34" charset="0"/>
                <a:sym typeface="Montserrat"/>
              </a:rPr>
              <a:t>Les sections essentielles à intégrer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61C32A45-FB04-4BE0-9071-A9FB7A545DA6}"/>
              </a:ext>
            </a:extLst>
          </p:cNvPr>
          <p:cNvSpPr/>
          <p:nvPr/>
        </p:nvSpPr>
        <p:spPr>
          <a:xfrm>
            <a:off x="0" y="5489984"/>
            <a:ext cx="12192000" cy="1306127"/>
          </a:xfrm>
          <a:prstGeom prst="rect">
            <a:avLst/>
          </a:prstGeom>
          <a:solidFill>
            <a:srgbClr val="00455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buSzPts val="3200"/>
            </a:pPr>
            <a:r>
              <a:rPr lang="fr-CA" b="1" spc="300" dirty="0">
                <a:solidFill>
                  <a:srgbClr val="1FBABF"/>
                </a:solidFill>
                <a:ea typeface="Montserrat"/>
                <a:sym typeface="Montserrat"/>
              </a:rPr>
              <a:t>  SOINS  •  ENSEIGNEMENT • RECHERCHE • GESTION • INNOVATION</a:t>
            </a:r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EDD0AD19-8CF5-C330-86D3-08A0EAF8874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34253" y="5561205"/>
            <a:ext cx="1135555" cy="1134770"/>
          </a:xfrm>
          <a:prstGeom prst="rect">
            <a:avLst/>
          </a:prstGeom>
        </p:spPr>
      </p:pic>
      <p:graphicFrame>
        <p:nvGraphicFramePr>
          <p:cNvPr id="13" name="Tableau 12">
            <a:extLst>
              <a:ext uri="{FF2B5EF4-FFF2-40B4-BE49-F238E27FC236}">
                <a16:creationId xmlns:a16="http://schemas.microsoft.com/office/drawing/2014/main" id="{A89CF1CF-D61E-4FF3-86CB-9DB26DC032D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79743840"/>
              </p:ext>
            </p:extLst>
          </p:nvPr>
        </p:nvGraphicFramePr>
        <p:xfrm>
          <a:off x="1321195" y="989668"/>
          <a:ext cx="9213058" cy="3876040"/>
        </p:xfrm>
        <a:graphic>
          <a:graphicData uri="http://schemas.openxmlformats.org/drawingml/2006/table">
            <a:tbl>
              <a:tblPr firstRow="1" bandRow="1"/>
              <a:tblGrid>
                <a:gridCol w="2622395">
                  <a:extLst>
                    <a:ext uri="{9D8B030D-6E8A-4147-A177-3AD203B41FA5}">
                      <a16:colId xmlns:a16="http://schemas.microsoft.com/office/drawing/2014/main" val="2700508739"/>
                    </a:ext>
                  </a:extLst>
                </a:gridCol>
                <a:gridCol w="6590663">
                  <a:extLst>
                    <a:ext uri="{9D8B030D-6E8A-4147-A177-3AD203B41FA5}">
                      <a16:colId xmlns:a16="http://schemas.microsoft.com/office/drawing/2014/main" val="384230331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fr-CA" dirty="0">
                          <a:solidFill>
                            <a:schemeClr val="bg1"/>
                          </a:solidFill>
                        </a:rPr>
                        <a:t>Élément</a:t>
                      </a:r>
                    </a:p>
                  </a:txBody>
                  <a:tcPr>
                    <a:solidFill>
                      <a:srgbClr val="004553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CA" dirty="0">
                          <a:solidFill>
                            <a:srgbClr val="004553"/>
                          </a:solidFill>
                        </a:rPr>
                        <a:t>Finalité principale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3251442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CA" dirty="0">
                          <a:solidFill>
                            <a:schemeClr val="bg1"/>
                          </a:solidFill>
                        </a:rPr>
                        <a:t>Titre</a:t>
                      </a:r>
                    </a:p>
                  </a:txBody>
                  <a:tcPr>
                    <a:solidFill>
                      <a:srgbClr val="004553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CA" dirty="0">
                          <a:solidFill>
                            <a:srgbClr val="004553"/>
                          </a:solidFill>
                        </a:rPr>
                        <a:t>Susciter l’intérêt, exprimer clairement le sujet de l’étude ou du projet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6516254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CA" dirty="0">
                          <a:solidFill>
                            <a:schemeClr val="bg1"/>
                          </a:solidFill>
                        </a:rPr>
                        <a:t>Auteurs</a:t>
                      </a:r>
                    </a:p>
                  </a:txBody>
                  <a:tcPr>
                    <a:solidFill>
                      <a:srgbClr val="004553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CA" dirty="0">
                          <a:solidFill>
                            <a:srgbClr val="004553"/>
                          </a:solidFill>
                        </a:rPr>
                        <a:t>Valoriser les contributeurs et leurs affiliations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2986892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CA" dirty="0">
                          <a:solidFill>
                            <a:schemeClr val="bg1"/>
                          </a:solidFill>
                        </a:rPr>
                        <a:t>Introduction</a:t>
                      </a:r>
                    </a:p>
                  </a:txBody>
                  <a:tcPr>
                    <a:solidFill>
                      <a:srgbClr val="004553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CA" dirty="0">
                          <a:solidFill>
                            <a:srgbClr val="004553"/>
                          </a:solidFill>
                        </a:rPr>
                        <a:t>Présenter le contexte, les objectifs et hypothèses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8427626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CA" dirty="0">
                          <a:solidFill>
                            <a:schemeClr val="bg1"/>
                          </a:solidFill>
                        </a:rPr>
                        <a:t>Méthodes</a:t>
                      </a:r>
                    </a:p>
                  </a:txBody>
                  <a:tcPr>
                    <a:solidFill>
                      <a:srgbClr val="004553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CA" dirty="0">
                          <a:solidFill>
                            <a:srgbClr val="004553"/>
                          </a:solidFill>
                        </a:rPr>
                        <a:t>Rester synthétique, privilégier un schéma plutôt qu’un long texte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4048817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CA" dirty="0">
                          <a:solidFill>
                            <a:schemeClr val="bg1"/>
                          </a:solidFill>
                        </a:rPr>
                        <a:t>Résultats</a:t>
                      </a:r>
                    </a:p>
                  </a:txBody>
                  <a:tcPr>
                    <a:solidFill>
                      <a:srgbClr val="004553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CA" dirty="0">
                          <a:solidFill>
                            <a:srgbClr val="004553"/>
                          </a:solidFill>
                        </a:rPr>
                        <a:t>Représenter visuellement les données par des graphiques ou tableaux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4119171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CA" dirty="0">
                          <a:solidFill>
                            <a:schemeClr val="bg1"/>
                          </a:solidFill>
                        </a:rPr>
                        <a:t>Conclusion</a:t>
                      </a:r>
                    </a:p>
                  </a:txBody>
                  <a:tcPr>
                    <a:solidFill>
                      <a:srgbClr val="004553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CA" dirty="0">
                          <a:solidFill>
                            <a:srgbClr val="004553"/>
                          </a:solidFill>
                        </a:rPr>
                        <a:t>Résumer les apports et ouvrir sur les perspectives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2863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CA" dirty="0">
                          <a:solidFill>
                            <a:schemeClr val="bg1"/>
                          </a:solidFill>
                        </a:rPr>
                        <a:t>Référence</a:t>
                      </a:r>
                    </a:p>
                  </a:txBody>
                  <a:tcPr>
                    <a:solidFill>
                      <a:srgbClr val="004553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CA" dirty="0">
                          <a:solidFill>
                            <a:srgbClr val="004553"/>
                          </a:solidFill>
                        </a:rPr>
                        <a:t>Facultatives, brèves, en petits corps et en bas de page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9979897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CA" dirty="0">
                          <a:solidFill>
                            <a:schemeClr val="bg1"/>
                          </a:solidFill>
                        </a:rPr>
                        <a:t>Remerciements</a:t>
                      </a:r>
                    </a:p>
                  </a:txBody>
                  <a:tcPr>
                    <a:solidFill>
                      <a:srgbClr val="004553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CA" dirty="0">
                          <a:solidFill>
                            <a:srgbClr val="004553"/>
                          </a:solidFill>
                        </a:rPr>
                        <a:t>Logos des financeurs, institutions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0670839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5091990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75E6AF0D-1938-0448-7DCA-F2FA87AF1C5A}"/>
              </a:ext>
            </a:extLst>
          </p:cNvPr>
          <p:cNvSpPr/>
          <p:nvPr/>
        </p:nvSpPr>
        <p:spPr>
          <a:xfrm>
            <a:off x="0" y="0"/>
            <a:ext cx="12201426" cy="6857999"/>
          </a:xfrm>
          <a:prstGeom prst="rect">
            <a:avLst/>
          </a:prstGeom>
          <a:solidFill>
            <a:srgbClr val="F2F2EF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pic>
        <p:nvPicPr>
          <p:cNvPr id="3" name="Image 2" descr="_RMEF_1.jpg">
            <a:extLst>
              <a:ext uri="{FF2B5EF4-FFF2-40B4-BE49-F238E27FC236}">
                <a16:creationId xmlns:a16="http://schemas.microsoft.com/office/drawing/2014/main" id="{C70701E3-ADAE-EAE3-ED46-4EC6DF4AB18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19481" y="-10886"/>
            <a:ext cx="4785527" cy="6648465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E583E51A-F12A-8A99-0420-4D86E541D4EE}"/>
              </a:ext>
            </a:extLst>
          </p:cNvPr>
          <p:cNvSpPr/>
          <p:nvPr/>
        </p:nvSpPr>
        <p:spPr>
          <a:xfrm>
            <a:off x="7419481" y="4765393"/>
            <a:ext cx="4805115" cy="2092608"/>
          </a:xfrm>
          <a:prstGeom prst="rect">
            <a:avLst/>
          </a:prstGeom>
          <a:solidFill>
            <a:srgbClr val="00455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Google Shape;270;p32">
            <a:extLst>
              <a:ext uri="{FF2B5EF4-FFF2-40B4-BE49-F238E27FC236}">
                <a16:creationId xmlns:a16="http://schemas.microsoft.com/office/drawing/2014/main" id="{86F64CB4-A732-CACD-BAD7-B9DF12443D8C}"/>
              </a:ext>
            </a:extLst>
          </p:cNvPr>
          <p:cNvSpPr txBox="1"/>
          <p:nvPr/>
        </p:nvSpPr>
        <p:spPr>
          <a:xfrm>
            <a:off x="293902" y="163192"/>
            <a:ext cx="6615508" cy="58538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 algn="ctr">
              <a:lnSpc>
                <a:spcPct val="80000"/>
              </a:lnSpc>
              <a:buSzPts val="1800"/>
            </a:pPr>
            <a:endParaRPr lang="fr-CA" sz="3600" dirty="0">
              <a:solidFill>
                <a:srgbClr val="004553"/>
              </a:solidFill>
              <a:ea typeface="Montserrat"/>
              <a:sym typeface="Montserrat"/>
            </a:endParaRPr>
          </a:p>
          <a:p>
            <a:pPr lvl="0" algn="ctr">
              <a:lnSpc>
                <a:spcPct val="80000"/>
              </a:lnSpc>
              <a:buSzPts val="1800"/>
            </a:pPr>
            <a:r>
              <a:rPr lang="fr-CA" sz="3600" dirty="0">
                <a:solidFill>
                  <a:srgbClr val="004553"/>
                </a:solidFill>
                <a:ea typeface="Montserrat"/>
                <a:sym typeface="Montserrat"/>
              </a:rPr>
              <a:t>A B C </a:t>
            </a:r>
          </a:p>
          <a:p>
            <a:pPr lvl="0" algn="ctr">
              <a:lnSpc>
                <a:spcPct val="80000"/>
              </a:lnSpc>
              <a:buSzPts val="1800"/>
            </a:pPr>
            <a:r>
              <a:rPr lang="fr-CA" sz="3600" dirty="0">
                <a:solidFill>
                  <a:srgbClr val="004553"/>
                </a:solidFill>
                <a:ea typeface="Montserrat"/>
                <a:sym typeface="Montserrat"/>
              </a:rPr>
              <a:t>du poster efficace :</a:t>
            </a:r>
          </a:p>
          <a:p>
            <a:pPr lvl="0">
              <a:lnSpc>
                <a:spcPct val="80000"/>
              </a:lnSpc>
              <a:buSzPts val="1800"/>
            </a:pPr>
            <a:endParaRPr lang="fr-CA" sz="3600" dirty="0">
              <a:solidFill>
                <a:srgbClr val="004553"/>
              </a:solidFill>
              <a:ea typeface="Montserrat"/>
              <a:sym typeface="Montserrat"/>
            </a:endParaRPr>
          </a:p>
          <a:p>
            <a:pPr marL="571500" lvl="0" indent="-571500">
              <a:lnSpc>
                <a:spcPct val="80000"/>
              </a:lnSpc>
              <a:buSzPts val="1800"/>
              <a:buFont typeface="Wingdings" panose="05000000000000000000" pitchFamily="2" charset="2"/>
              <a:buChar char="ü"/>
            </a:pPr>
            <a:r>
              <a:rPr lang="fr-CA" sz="3600" dirty="0">
                <a:solidFill>
                  <a:schemeClr val="accent2">
                    <a:lumMod val="50000"/>
                  </a:schemeClr>
                </a:solidFill>
                <a:ea typeface="Montserrat"/>
                <a:sym typeface="Montserrat"/>
              </a:rPr>
              <a:t>Attractif</a:t>
            </a:r>
            <a:r>
              <a:rPr lang="fr-CA" sz="3600" dirty="0">
                <a:solidFill>
                  <a:srgbClr val="004553"/>
                </a:solidFill>
                <a:ea typeface="Montserrat"/>
                <a:sym typeface="Montserrat"/>
              </a:rPr>
              <a:t>, pour capturer l’attention</a:t>
            </a:r>
          </a:p>
          <a:p>
            <a:pPr marL="571500" lvl="0" indent="-571500">
              <a:lnSpc>
                <a:spcPct val="80000"/>
              </a:lnSpc>
              <a:buSzPts val="1800"/>
              <a:buFont typeface="Wingdings" panose="05000000000000000000" pitchFamily="2" charset="2"/>
              <a:buChar char="ü"/>
            </a:pPr>
            <a:endParaRPr lang="fr-CA" sz="3600" dirty="0">
              <a:solidFill>
                <a:srgbClr val="004553"/>
              </a:solidFill>
              <a:ea typeface="Montserrat"/>
              <a:sym typeface="Montserrat"/>
            </a:endParaRPr>
          </a:p>
          <a:p>
            <a:pPr marL="571500" lvl="0" indent="-571500">
              <a:lnSpc>
                <a:spcPct val="80000"/>
              </a:lnSpc>
              <a:buSzPts val="1800"/>
              <a:buFont typeface="Wingdings" panose="05000000000000000000" pitchFamily="2" charset="2"/>
              <a:buChar char="ü"/>
            </a:pPr>
            <a:r>
              <a:rPr lang="fr-CA" sz="3600" dirty="0">
                <a:solidFill>
                  <a:schemeClr val="accent2">
                    <a:lumMod val="50000"/>
                  </a:schemeClr>
                </a:solidFill>
                <a:ea typeface="Montserrat"/>
                <a:sym typeface="Montserrat"/>
              </a:rPr>
              <a:t>Structuré</a:t>
            </a:r>
            <a:r>
              <a:rPr lang="fr-CA" sz="3600" dirty="0">
                <a:solidFill>
                  <a:srgbClr val="004553"/>
                </a:solidFill>
                <a:ea typeface="Montserrat"/>
                <a:sym typeface="Montserrat"/>
              </a:rPr>
              <a:t>, pour favoriser la lecture</a:t>
            </a:r>
          </a:p>
          <a:p>
            <a:pPr marL="571500" lvl="0" indent="-571500">
              <a:lnSpc>
                <a:spcPct val="80000"/>
              </a:lnSpc>
              <a:buSzPts val="1800"/>
              <a:buFont typeface="Wingdings" panose="05000000000000000000" pitchFamily="2" charset="2"/>
              <a:buChar char="ü"/>
            </a:pPr>
            <a:endParaRPr lang="fr-CA" sz="3600" dirty="0">
              <a:solidFill>
                <a:srgbClr val="004553"/>
              </a:solidFill>
              <a:ea typeface="Montserrat"/>
              <a:sym typeface="Montserrat"/>
            </a:endParaRPr>
          </a:p>
          <a:p>
            <a:pPr marL="571500" lvl="0" indent="-571500">
              <a:lnSpc>
                <a:spcPct val="80000"/>
              </a:lnSpc>
              <a:buSzPts val="1800"/>
              <a:buFont typeface="Wingdings" panose="05000000000000000000" pitchFamily="2" charset="2"/>
              <a:buChar char="ü"/>
            </a:pPr>
            <a:r>
              <a:rPr lang="fr-CA" sz="3600" dirty="0">
                <a:solidFill>
                  <a:schemeClr val="accent2">
                    <a:lumMod val="50000"/>
                  </a:schemeClr>
                </a:solidFill>
                <a:ea typeface="Montserrat"/>
                <a:sym typeface="Montserrat"/>
              </a:rPr>
              <a:t>Concis</a:t>
            </a:r>
            <a:r>
              <a:rPr lang="fr-CA" sz="3600" dirty="0">
                <a:solidFill>
                  <a:srgbClr val="004553"/>
                </a:solidFill>
                <a:ea typeface="Montserrat"/>
                <a:sym typeface="Montserrat"/>
              </a:rPr>
              <a:t>, pour axer la communication sur le </a:t>
            </a:r>
          </a:p>
          <a:p>
            <a:pPr lvl="1">
              <a:lnSpc>
                <a:spcPct val="80000"/>
              </a:lnSpc>
              <a:buSzPts val="1800"/>
            </a:pPr>
            <a:r>
              <a:rPr lang="fr-CA" sz="3600" dirty="0">
                <a:solidFill>
                  <a:srgbClr val="004553"/>
                </a:solidFill>
                <a:ea typeface="Montserrat"/>
                <a:sym typeface="Montserrat"/>
              </a:rPr>
              <a:t> message</a:t>
            </a:r>
          </a:p>
        </p:txBody>
      </p:sp>
      <p:sp>
        <p:nvSpPr>
          <p:cNvPr id="8" name="Google Shape;108;p2">
            <a:extLst>
              <a:ext uri="{FF2B5EF4-FFF2-40B4-BE49-F238E27FC236}">
                <a16:creationId xmlns:a16="http://schemas.microsoft.com/office/drawing/2014/main" id="{C22AEC8D-69DE-0A14-B9D3-8575744EA9DE}"/>
              </a:ext>
            </a:extLst>
          </p:cNvPr>
          <p:cNvSpPr/>
          <p:nvPr/>
        </p:nvSpPr>
        <p:spPr>
          <a:xfrm>
            <a:off x="7203312" y="5002495"/>
            <a:ext cx="5110906" cy="18466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 algn="ctr">
              <a:buSzPts val="3200"/>
            </a:pPr>
            <a:r>
              <a:rPr lang="fr-CA" sz="3200" b="1" dirty="0">
                <a:solidFill>
                  <a:srgbClr val="1FBABF"/>
                </a:solidFill>
                <a:ea typeface="Montserrat"/>
                <a:sym typeface="Montserrat"/>
              </a:rPr>
              <a:t>Saisir l’occasion de communiquer</a:t>
            </a:r>
          </a:p>
          <a:p>
            <a:pPr lvl="0" algn="ctr">
              <a:buSzPts val="3200"/>
            </a:pPr>
            <a:r>
              <a:rPr lang="fr-CA" sz="3200" b="1" dirty="0">
                <a:solidFill>
                  <a:srgbClr val="1FBABF"/>
                </a:solidFill>
                <a:ea typeface="Montserrat"/>
                <a:sym typeface="Montserrat"/>
              </a:rPr>
              <a:t>un message</a:t>
            </a:r>
          </a:p>
          <a:p>
            <a:pPr lvl="0">
              <a:buSzPts val="3200"/>
            </a:pPr>
            <a:endParaRPr lang="fr-CA" sz="1800" b="1" dirty="0">
              <a:solidFill>
                <a:srgbClr val="1FBABF"/>
              </a:solidFill>
              <a:ea typeface="Montserrat"/>
              <a:sym typeface="Montserrat"/>
            </a:endParaRPr>
          </a:p>
        </p:txBody>
      </p:sp>
      <p:pic>
        <p:nvPicPr>
          <p:cNvPr id="9218" name="Picture 2" descr="Poster Scientifique Lettres de l'Alphabet | Déco Scienc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19481" y="-7127"/>
            <a:ext cx="4772519" cy="47725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2448429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75E6AF0D-1938-0448-7DCA-F2FA87AF1C5A}"/>
              </a:ext>
            </a:extLst>
          </p:cNvPr>
          <p:cNvSpPr/>
          <p:nvPr/>
        </p:nvSpPr>
        <p:spPr>
          <a:xfrm>
            <a:off x="-9426" y="-378371"/>
            <a:ext cx="12201426" cy="5867400"/>
          </a:xfrm>
          <a:prstGeom prst="rect">
            <a:avLst/>
          </a:prstGeom>
          <a:solidFill>
            <a:srgbClr val="F2F2EF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7" name="Google Shape;306;p12">
            <a:extLst>
              <a:ext uri="{FF2B5EF4-FFF2-40B4-BE49-F238E27FC236}">
                <a16:creationId xmlns:a16="http://schemas.microsoft.com/office/drawing/2014/main" id="{E73B9BF6-E7A2-70B7-903F-79DE94B98D7A}"/>
              </a:ext>
            </a:extLst>
          </p:cNvPr>
          <p:cNvSpPr txBox="1"/>
          <p:nvPr/>
        </p:nvSpPr>
        <p:spPr>
          <a:xfrm>
            <a:off x="1083574" y="6363746"/>
            <a:ext cx="475242" cy="3451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fr-CA" sz="800" b="1" dirty="0">
                <a:solidFill>
                  <a:srgbClr val="004553"/>
                </a:solidFill>
                <a:latin typeface="Montserrat"/>
                <a:ea typeface="Montserrat"/>
                <a:cs typeface="Montserrat"/>
                <a:sym typeface="Montserrat"/>
              </a:rPr>
              <a:t>P7</a:t>
            </a:r>
            <a:endParaRPr sz="800" i="0" u="none" strike="noStrike" cap="none" dirty="0">
              <a:solidFill>
                <a:srgbClr val="004553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1" name="Google Shape;270;p32">
            <a:extLst>
              <a:ext uri="{FF2B5EF4-FFF2-40B4-BE49-F238E27FC236}">
                <a16:creationId xmlns:a16="http://schemas.microsoft.com/office/drawing/2014/main" id="{2B9079CC-062F-1520-5C99-74F75E6003D4}"/>
              </a:ext>
            </a:extLst>
          </p:cNvPr>
          <p:cNvSpPr txBox="1"/>
          <p:nvPr/>
        </p:nvSpPr>
        <p:spPr>
          <a:xfrm>
            <a:off x="691767" y="177254"/>
            <a:ext cx="9598869" cy="6339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>
              <a:lnSpc>
                <a:spcPct val="80000"/>
              </a:lnSpc>
              <a:buSzPts val="1800"/>
            </a:pPr>
            <a:r>
              <a:rPr lang="fr-CA" sz="4400" dirty="0">
                <a:solidFill>
                  <a:srgbClr val="004553"/>
                </a:solidFill>
                <a:latin typeface="Calibri" panose="020F0502020204030204" pitchFamily="34" charset="0"/>
                <a:ea typeface="Montserrat"/>
                <a:cs typeface="Calibri" panose="020F0502020204030204" pitchFamily="34" charset="0"/>
                <a:sym typeface="Montserrat"/>
              </a:rPr>
              <a:t>Valoriser le message principal</a:t>
            </a:r>
          </a:p>
        </p:txBody>
      </p:sp>
      <p:sp>
        <p:nvSpPr>
          <p:cNvPr id="12" name="Google Shape;108;p2">
            <a:extLst>
              <a:ext uri="{FF2B5EF4-FFF2-40B4-BE49-F238E27FC236}">
                <a16:creationId xmlns:a16="http://schemas.microsoft.com/office/drawing/2014/main" id="{1A6062A5-BFEA-490A-E54F-D46D0068775A}"/>
              </a:ext>
            </a:extLst>
          </p:cNvPr>
          <p:cNvSpPr/>
          <p:nvPr/>
        </p:nvSpPr>
        <p:spPr>
          <a:xfrm>
            <a:off x="537156" y="928711"/>
            <a:ext cx="11698014" cy="51244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457200" indent="-457200">
              <a:spcAft>
                <a:spcPts val="600"/>
              </a:spcAft>
              <a:buClr>
                <a:srgbClr val="1FBABF"/>
              </a:buClr>
              <a:buFont typeface="Arial" panose="020B0604020202020204" pitchFamily="34" charset="0"/>
              <a:buChar char="•"/>
              <a:defRPr/>
            </a:pPr>
            <a:r>
              <a:rPr lang="fr-CA" sz="2400" b="1" dirty="0">
                <a:solidFill>
                  <a:srgbClr val="004553"/>
                </a:solidFill>
                <a:ea typeface="Lato" panose="020F0502020204030203" pitchFamily="34" charset="0"/>
                <a:cs typeface="Arial" panose="020B0604020202020204" pitchFamily="34" charset="0"/>
              </a:rPr>
              <a:t>Texte:</a:t>
            </a:r>
            <a:r>
              <a:rPr lang="fr-CA" sz="2400" dirty="0">
                <a:solidFill>
                  <a:srgbClr val="004553"/>
                </a:solidFill>
                <a:ea typeface="Lato" panose="020F0502020204030203" pitchFamily="34" charset="0"/>
                <a:cs typeface="Arial" panose="020B0604020202020204" pitchFamily="34" charset="0"/>
              </a:rPr>
              <a:t> réduit au minimum</a:t>
            </a:r>
          </a:p>
          <a:p>
            <a:pPr marL="457200" indent="-457200">
              <a:spcAft>
                <a:spcPts val="600"/>
              </a:spcAft>
              <a:buClr>
                <a:srgbClr val="1FBABF"/>
              </a:buClr>
              <a:buFont typeface="Arial" panose="020B0604020202020204" pitchFamily="34" charset="0"/>
              <a:buChar char="•"/>
              <a:defRPr/>
            </a:pPr>
            <a:r>
              <a:rPr lang="fr-CA" sz="2400" b="1" dirty="0">
                <a:solidFill>
                  <a:srgbClr val="004553"/>
                </a:solidFill>
                <a:ea typeface="Lato" panose="020F0502020204030203" pitchFamily="34" charset="0"/>
                <a:cs typeface="Arial" panose="020B0604020202020204" pitchFamily="34" charset="0"/>
              </a:rPr>
              <a:t>Introduction – Objectif:</a:t>
            </a:r>
            <a:r>
              <a:rPr lang="fr-CA" sz="2400" b="1" dirty="0">
                <a:solidFill>
                  <a:schemeClr val="accent2">
                    <a:lumMod val="50000"/>
                  </a:schemeClr>
                </a:solidFill>
                <a:ea typeface="Lato" panose="020F0502020204030203" pitchFamily="34" charset="0"/>
                <a:cs typeface="Arial" panose="020B0604020202020204" pitchFamily="34" charset="0"/>
              </a:rPr>
              <a:t> </a:t>
            </a:r>
            <a:r>
              <a:rPr lang="fr-CA" sz="2400" dirty="0">
                <a:solidFill>
                  <a:srgbClr val="004553"/>
                </a:solidFill>
                <a:ea typeface="Lato" panose="020F0502020204030203" pitchFamily="34" charset="0"/>
                <a:cs typeface="Arial" panose="020B0604020202020204" pitchFamily="34" charset="0"/>
              </a:rPr>
              <a:t>Être clair et bref. </a:t>
            </a:r>
          </a:p>
          <a:p>
            <a:pPr marL="914400" lvl="1" indent="-457200">
              <a:spcAft>
                <a:spcPts val="600"/>
              </a:spcAft>
              <a:buClr>
                <a:srgbClr val="1FBABF"/>
              </a:buClr>
              <a:buFont typeface="Wingdings" panose="05000000000000000000" pitchFamily="2" charset="2"/>
              <a:buChar char="ü"/>
              <a:defRPr/>
            </a:pPr>
            <a:r>
              <a:rPr lang="fr-CA" sz="2400" dirty="0">
                <a:solidFill>
                  <a:srgbClr val="004553"/>
                </a:solidFill>
                <a:ea typeface="Lato" panose="020F0502020204030203" pitchFamily="34" charset="0"/>
                <a:cs typeface="Arial" panose="020B0604020202020204" pitchFamily="34" charset="0"/>
              </a:rPr>
              <a:t>Pas de revue de la littérature </a:t>
            </a:r>
          </a:p>
          <a:p>
            <a:pPr marL="914400" lvl="1" indent="-457200">
              <a:spcAft>
                <a:spcPts val="600"/>
              </a:spcAft>
              <a:buClr>
                <a:srgbClr val="1FBABF"/>
              </a:buClr>
              <a:buFont typeface="Wingdings" panose="05000000000000000000" pitchFamily="2" charset="2"/>
              <a:buChar char="ü"/>
              <a:defRPr/>
            </a:pPr>
            <a:r>
              <a:rPr lang="fr-CA" sz="2400" dirty="0">
                <a:solidFill>
                  <a:srgbClr val="004553"/>
                </a:solidFill>
                <a:ea typeface="Lato" panose="020F0502020204030203" pitchFamily="34" charset="0"/>
                <a:cs typeface="Arial" panose="020B0604020202020204" pitchFamily="34" charset="0"/>
              </a:rPr>
              <a:t>Matériel et/ou méthodes en bref, si possible, illustré</a:t>
            </a:r>
          </a:p>
          <a:p>
            <a:pPr marL="457200" indent="-457200">
              <a:spcAft>
                <a:spcPts val="600"/>
              </a:spcAft>
              <a:buClr>
                <a:srgbClr val="1FBABF"/>
              </a:buClr>
              <a:buFont typeface="Arial" panose="020B0604020202020204" pitchFamily="34" charset="0"/>
              <a:buChar char="•"/>
              <a:defRPr/>
            </a:pPr>
            <a:r>
              <a:rPr lang="fr-CA" sz="2400" b="1" dirty="0">
                <a:solidFill>
                  <a:srgbClr val="004553"/>
                </a:solidFill>
                <a:ea typeface="Lato" panose="020F0502020204030203" pitchFamily="34" charset="0"/>
                <a:cs typeface="Arial" panose="020B0604020202020204" pitchFamily="34" charset="0"/>
              </a:rPr>
              <a:t>Message</a:t>
            </a:r>
            <a:r>
              <a:rPr lang="fr-CA" sz="2400" dirty="0">
                <a:solidFill>
                  <a:srgbClr val="004553"/>
                </a:solidFill>
                <a:ea typeface="Lato" panose="020F0502020204030203" pitchFamily="34" charset="0"/>
                <a:cs typeface="Arial" panose="020B0604020202020204" pitchFamily="34" charset="0"/>
              </a:rPr>
              <a:t> : Résultats ou lignes de force de préférence sous forme d’illustrations</a:t>
            </a:r>
          </a:p>
          <a:p>
            <a:pPr marL="457200" indent="-457200">
              <a:spcAft>
                <a:spcPts val="600"/>
              </a:spcAft>
              <a:buClr>
                <a:srgbClr val="1FBABF"/>
              </a:buClr>
              <a:buFont typeface="Arial" panose="020B0604020202020204" pitchFamily="34" charset="0"/>
              <a:buChar char="•"/>
              <a:defRPr/>
            </a:pPr>
            <a:r>
              <a:rPr lang="fr-CA" sz="2400" dirty="0">
                <a:solidFill>
                  <a:srgbClr val="004553"/>
                </a:solidFill>
                <a:ea typeface="Lato" panose="020F0502020204030203" pitchFamily="34" charset="0"/>
                <a:cs typeface="Arial" panose="020B0604020202020204" pitchFamily="34" charset="0"/>
              </a:rPr>
              <a:t>Proscrire les détails inutiles</a:t>
            </a:r>
          </a:p>
          <a:p>
            <a:pPr marL="457200" indent="-457200">
              <a:spcAft>
                <a:spcPts val="600"/>
              </a:spcAft>
              <a:buClr>
                <a:srgbClr val="1FBABF"/>
              </a:buClr>
              <a:buFont typeface="Arial" panose="020B0604020202020204" pitchFamily="34" charset="0"/>
              <a:buChar char="•"/>
              <a:defRPr/>
            </a:pPr>
            <a:r>
              <a:rPr lang="fr-CA" sz="2400" dirty="0">
                <a:solidFill>
                  <a:srgbClr val="004553"/>
                </a:solidFill>
                <a:ea typeface="Lato" panose="020F0502020204030203" pitchFamily="34" charset="0"/>
                <a:cs typeface="Arial" panose="020B0604020202020204" pitchFamily="34" charset="0"/>
              </a:rPr>
              <a:t>Privilégier les </a:t>
            </a:r>
            <a:r>
              <a:rPr lang="fr-CA" sz="2400" b="1" dirty="0">
                <a:solidFill>
                  <a:srgbClr val="004553"/>
                </a:solidFill>
                <a:ea typeface="Lato" panose="020F0502020204030203" pitchFamily="34" charset="0"/>
                <a:cs typeface="Arial" panose="020B0604020202020204" pitchFamily="34" charset="0"/>
              </a:rPr>
              <a:t>figures</a:t>
            </a:r>
            <a:r>
              <a:rPr lang="fr-CA" sz="2400" dirty="0">
                <a:solidFill>
                  <a:srgbClr val="004553"/>
                </a:solidFill>
                <a:ea typeface="Lato" panose="020F0502020204030203" pitchFamily="34" charset="0"/>
                <a:cs typeface="Arial" panose="020B0604020202020204" pitchFamily="34" charset="0"/>
              </a:rPr>
              <a:t> aux tableaux de chiffres  fastidieux;</a:t>
            </a:r>
          </a:p>
          <a:p>
            <a:pPr marL="457200" indent="-457200">
              <a:spcAft>
                <a:spcPts val="600"/>
              </a:spcAft>
              <a:buClr>
                <a:srgbClr val="1FBABF"/>
              </a:buClr>
              <a:buFont typeface="Arial" panose="020B0604020202020204" pitchFamily="34" charset="0"/>
              <a:buChar char="•"/>
              <a:defRPr/>
            </a:pPr>
            <a:r>
              <a:rPr lang="fr-CA" sz="2400" dirty="0">
                <a:solidFill>
                  <a:srgbClr val="004553"/>
                </a:solidFill>
                <a:ea typeface="Lato" panose="020F0502020204030203" pitchFamily="34" charset="0"/>
                <a:cs typeface="Arial" panose="020B0604020202020204" pitchFamily="34" charset="0"/>
              </a:rPr>
              <a:t>Utiliser des </a:t>
            </a:r>
            <a:r>
              <a:rPr lang="fr-CA" sz="2400" b="1" dirty="0">
                <a:solidFill>
                  <a:srgbClr val="004553"/>
                </a:solidFill>
                <a:ea typeface="Lato" panose="020F0502020204030203" pitchFamily="34" charset="0"/>
                <a:cs typeface="Arial" panose="020B0604020202020204" pitchFamily="34" charset="0"/>
              </a:rPr>
              <a:t>listes à puces</a:t>
            </a:r>
          </a:p>
          <a:p>
            <a:pPr marL="457200" indent="-457200">
              <a:spcAft>
                <a:spcPts val="600"/>
              </a:spcAft>
              <a:buClr>
                <a:srgbClr val="1FBABF"/>
              </a:buClr>
              <a:buFont typeface="Arial" panose="020B0604020202020204" pitchFamily="34" charset="0"/>
              <a:buChar char="•"/>
              <a:defRPr/>
            </a:pPr>
            <a:r>
              <a:rPr lang="fr-CA" sz="2400" b="1" dirty="0">
                <a:solidFill>
                  <a:srgbClr val="004553"/>
                </a:solidFill>
                <a:ea typeface="Lato" panose="020F0502020204030203" pitchFamily="34" charset="0"/>
                <a:cs typeface="Arial" panose="020B0604020202020204" pitchFamily="34" charset="0"/>
              </a:rPr>
              <a:t>Conclusion</a:t>
            </a:r>
            <a:r>
              <a:rPr lang="fr-CA" sz="2400" dirty="0">
                <a:solidFill>
                  <a:srgbClr val="004553"/>
                </a:solidFill>
                <a:ea typeface="Lato" panose="020F0502020204030203" pitchFamily="34" charset="0"/>
                <a:cs typeface="Arial" panose="020B0604020202020204" pitchFamily="34" charset="0"/>
              </a:rPr>
              <a:t> : Bien visible</a:t>
            </a:r>
          </a:p>
          <a:p>
            <a:pPr marL="342900" indent="-342900">
              <a:spcAft>
                <a:spcPts val="600"/>
              </a:spcAft>
              <a:buClr>
                <a:srgbClr val="1FBABF"/>
              </a:buClr>
              <a:buFont typeface="+mj-lt"/>
              <a:buAutoNum type="arabicPeriod"/>
              <a:defRPr/>
            </a:pPr>
            <a:endParaRPr lang="fr-CA" sz="2800" dirty="0">
              <a:solidFill>
                <a:srgbClr val="004553"/>
              </a:solidFill>
              <a:ea typeface="Lato" panose="020F0502020204030203" pitchFamily="34" charset="0"/>
              <a:cs typeface="Arial" panose="020B0604020202020204" pitchFamily="34" charset="0"/>
            </a:endParaRPr>
          </a:p>
          <a:p>
            <a:pPr marL="342900" indent="-342900">
              <a:spcAft>
                <a:spcPts val="600"/>
              </a:spcAft>
              <a:buClr>
                <a:srgbClr val="1FBABF"/>
              </a:buClr>
              <a:buFont typeface="+mj-lt"/>
              <a:buAutoNum type="arabicPeriod"/>
              <a:defRPr/>
            </a:pPr>
            <a:endParaRPr lang="fr-CA" sz="2800" dirty="0">
              <a:solidFill>
                <a:srgbClr val="004553"/>
              </a:solidFill>
              <a:ea typeface="Lato" panose="020F0502020204030203" pitchFamily="34" charset="0"/>
              <a:cs typeface="Arial" panose="020B0604020202020204" pitchFamily="34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60F949EF-DE72-AD42-C436-347E328E411E}"/>
              </a:ext>
            </a:extLst>
          </p:cNvPr>
          <p:cNvSpPr/>
          <p:nvPr/>
        </p:nvSpPr>
        <p:spPr>
          <a:xfrm>
            <a:off x="0" y="5489984"/>
            <a:ext cx="12192000" cy="1306127"/>
          </a:xfrm>
          <a:prstGeom prst="rect">
            <a:avLst/>
          </a:prstGeom>
          <a:solidFill>
            <a:srgbClr val="00455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buSzPts val="3200"/>
            </a:pPr>
            <a:r>
              <a:rPr lang="fr-CA" b="1" spc="300" dirty="0">
                <a:solidFill>
                  <a:srgbClr val="1FBABF"/>
                </a:solidFill>
                <a:ea typeface="Montserrat"/>
                <a:sym typeface="Montserrat"/>
              </a:rPr>
              <a:t>  SOINS  •  ENSEIGNEMENT • RECHERCHE • GESTION • INNOVATION</a:t>
            </a:r>
          </a:p>
        </p:txBody>
      </p:sp>
      <p:pic>
        <p:nvPicPr>
          <p:cNvPr id="9" name="Imag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34253" y="5561205"/>
            <a:ext cx="1135555" cy="11347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39352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75E6AF0D-1938-0448-7DCA-F2FA87AF1C5A}"/>
              </a:ext>
            </a:extLst>
          </p:cNvPr>
          <p:cNvSpPr/>
          <p:nvPr/>
        </p:nvSpPr>
        <p:spPr>
          <a:xfrm>
            <a:off x="-9426" y="-378371"/>
            <a:ext cx="12201426" cy="5867400"/>
          </a:xfrm>
          <a:prstGeom prst="rect">
            <a:avLst/>
          </a:prstGeom>
          <a:solidFill>
            <a:srgbClr val="F2F2EF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7" name="Google Shape;306;p12">
            <a:extLst>
              <a:ext uri="{FF2B5EF4-FFF2-40B4-BE49-F238E27FC236}">
                <a16:creationId xmlns:a16="http://schemas.microsoft.com/office/drawing/2014/main" id="{E73B9BF6-E7A2-70B7-903F-79DE94B98D7A}"/>
              </a:ext>
            </a:extLst>
          </p:cNvPr>
          <p:cNvSpPr txBox="1"/>
          <p:nvPr/>
        </p:nvSpPr>
        <p:spPr>
          <a:xfrm>
            <a:off x="1083574" y="6363746"/>
            <a:ext cx="475242" cy="3451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fr-CA" sz="800" b="1" dirty="0">
                <a:solidFill>
                  <a:srgbClr val="004553"/>
                </a:solidFill>
                <a:latin typeface="Montserrat"/>
                <a:ea typeface="Montserrat"/>
                <a:cs typeface="Montserrat"/>
                <a:sym typeface="Montserrat"/>
              </a:rPr>
              <a:t>P7</a:t>
            </a:r>
            <a:endParaRPr sz="800" i="0" u="none" strike="noStrike" cap="none" dirty="0">
              <a:solidFill>
                <a:srgbClr val="004553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1" name="Google Shape;270;p32">
            <a:extLst>
              <a:ext uri="{FF2B5EF4-FFF2-40B4-BE49-F238E27FC236}">
                <a16:creationId xmlns:a16="http://schemas.microsoft.com/office/drawing/2014/main" id="{2B9079CC-062F-1520-5C99-74F75E6003D4}"/>
              </a:ext>
            </a:extLst>
          </p:cNvPr>
          <p:cNvSpPr txBox="1"/>
          <p:nvPr/>
        </p:nvSpPr>
        <p:spPr>
          <a:xfrm>
            <a:off x="935384" y="280754"/>
            <a:ext cx="9598869" cy="6339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>
              <a:lnSpc>
                <a:spcPct val="80000"/>
              </a:lnSpc>
              <a:buSzPts val="1800"/>
            </a:pPr>
            <a:r>
              <a:rPr lang="fr-CA" sz="4400" dirty="0">
                <a:solidFill>
                  <a:srgbClr val="004553"/>
                </a:solidFill>
                <a:latin typeface="Calibri" panose="020F0502020204030204" pitchFamily="34" charset="0"/>
                <a:ea typeface="Montserrat"/>
                <a:cs typeface="Calibri" panose="020F0502020204030204" pitchFamily="34" charset="0"/>
                <a:sym typeface="Montserrat"/>
              </a:rPr>
              <a:t>Capturer l’attention</a:t>
            </a:r>
          </a:p>
        </p:txBody>
      </p:sp>
      <p:sp>
        <p:nvSpPr>
          <p:cNvPr id="12" name="Google Shape;108;p2">
            <a:extLst>
              <a:ext uri="{FF2B5EF4-FFF2-40B4-BE49-F238E27FC236}">
                <a16:creationId xmlns:a16="http://schemas.microsoft.com/office/drawing/2014/main" id="{1A6062A5-BFEA-490A-E54F-D46D0068775A}"/>
              </a:ext>
            </a:extLst>
          </p:cNvPr>
          <p:cNvSpPr/>
          <p:nvPr/>
        </p:nvSpPr>
        <p:spPr>
          <a:xfrm>
            <a:off x="935384" y="1269992"/>
            <a:ext cx="10734424" cy="45858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457200" indent="-457200">
              <a:spcAft>
                <a:spcPts val="600"/>
              </a:spcAft>
              <a:buClr>
                <a:srgbClr val="1FBABF"/>
              </a:buClr>
              <a:buFont typeface="Arial" panose="020B0604020202020204" pitchFamily="34" charset="0"/>
              <a:buChar char="•"/>
              <a:defRPr/>
            </a:pPr>
            <a:r>
              <a:rPr lang="fr-CA" sz="2800" dirty="0">
                <a:solidFill>
                  <a:srgbClr val="004553"/>
                </a:solidFill>
                <a:ea typeface="Lato" panose="020F0502020204030203" pitchFamily="34" charset="0"/>
                <a:cs typeface="Arial" panose="020B0604020202020204" pitchFamily="34" charset="0"/>
              </a:rPr>
              <a:t>Capter le regard d'assez loin … Pour donner envie de venir voir de plus près</a:t>
            </a:r>
          </a:p>
          <a:p>
            <a:pPr marL="457200" indent="-457200">
              <a:spcAft>
                <a:spcPts val="600"/>
              </a:spcAft>
              <a:buClr>
                <a:srgbClr val="1FBABF"/>
              </a:buClr>
              <a:buFont typeface="Arial" panose="020B0604020202020204" pitchFamily="34" charset="0"/>
              <a:buChar char="•"/>
              <a:defRPr/>
            </a:pPr>
            <a:r>
              <a:rPr lang="fr-CA" sz="2800" dirty="0">
                <a:solidFill>
                  <a:srgbClr val="004553"/>
                </a:solidFill>
                <a:ea typeface="Lato" panose="020F0502020204030203" pitchFamily="34" charset="0"/>
                <a:cs typeface="Arial" panose="020B0604020202020204" pitchFamily="34" charset="0"/>
              </a:rPr>
              <a:t>Susciter l’intérêt scientifique</a:t>
            </a:r>
          </a:p>
          <a:p>
            <a:pPr marL="457200" indent="-457200">
              <a:spcAft>
                <a:spcPts val="600"/>
              </a:spcAft>
              <a:buClr>
                <a:srgbClr val="1FBABF"/>
              </a:buClr>
              <a:buFont typeface="Arial" panose="020B0604020202020204" pitchFamily="34" charset="0"/>
              <a:buChar char="•"/>
              <a:defRPr/>
            </a:pPr>
            <a:r>
              <a:rPr lang="fr-CA" sz="2800" dirty="0">
                <a:solidFill>
                  <a:srgbClr val="004553"/>
                </a:solidFill>
                <a:ea typeface="Lato" panose="020F0502020204030203" pitchFamily="34" charset="0"/>
                <a:cs typeface="Arial" panose="020B0604020202020204" pitchFamily="34" charset="0"/>
              </a:rPr>
              <a:t>Être bien composé</a:t>
            </a:r>
          </a:p>
          <a:p>
            <a:pPr marL="457200" indent="-457200">
              <a:spcAft>
                <a:spcPts val="600"/>
              </a:spcAft>
              <a:buClr>
                <a:srgbClr val="1FBABF"/>
              </a:buClr>
              <a:buFont typeface="Arial" panose="020B0604020202020204" pitchFamily="34" charset="0"/>
              <a:buChar char="•"/>
              <a:defRPr/>
            </a:pPr>
            <a:r>
              <a:rPr lang="fr-CA" sz="2800" dirty="0">
                <a:solidFill>
                  <a:srgbClr val="004553"/>
                </a:solidFill>
                <a:ea typeface="Lato" panose="020F0502020204030203" pitchFamily="34" charset="0"/>
                <a:cs typeface="Arial" panose="020B0604020202020204" pitchFamily="34" charset="0"/>
              </a:rPr>
              <a:t>Être agréable à regarder</a:t>
            </a:r>
          </a:p>
          <a:p>
            <a:pPr marL="457200" indent="-457200">
              <a:spcAft>
                <a:spcPts val="600"/>
              </a:spcAft>
              <a:buClr>
                <a:srgbClr val="1FBABF"/>
              </a:buClr>
              <a:buFont typeface="Arial" panose="020B0604020202020204" pitchFamily="34" charset="0"/>
              <a:buChar char="•"/>
              <a:defRPr/>
            </a:pPr>
            <a:r>
              <a:rPr lang="fr-CA" sz="2800" dirty="0">
                <a:solidFill>
                  <a:srgbClr val="004553"/>
                </a:solidFill>
                <a:ea typeface="Lato" panose="020F0502020204030203" pitchFamily="34" charset="0"/>
                <a:cs typeface="Arial" panose="020B0604020202020204" pitchFamily="34" charset="0"/>
              </a:rPr>
              <a:t>Être facile à lire</a:t>
            </a:r>
          </a:p>
          <a:p>
            <a:pPr marL="457200" indent="-457200">
              <a:spcAft>
                <a:spcPts val="600"/>
              </a:spcAft>
              <a:buClr>
                <a:srgbClr val="1FBABF"/>
              </a:buClr>
              <a:buFont typeface="Arial" panose="020B0604020202020204" pitchFamily="34" charset="0"/>
              <a:buChar char="•"/>
              <a:defRPr/>
            </a:pPr>
            <a:r>
              <a:rPr lang="fr-CA" sz="2800" dirty="0">
                <a:solidFill>
                  <a:srgbClr val="004553"/>
                </a:solidFill>
                <a:ea typeface="Lato" panose="020F0502020204030203" pitchFamily="34" charset="0"/>
                <a:cs typeface="Arial" panose="020B0604020202020204" pitchFamily="34" charset="0"/>
              </a:rPr>
              <a:t>Encourager la discussion</a:t>
            </a:r>
          </a:p>
          <a:p>
            <a:pPr marL="342900" indent="-342900">
              <a:spcAft>
                <a:spcPts val="600"/>
              </a:spcAft>
              <a:buClr>
                <a:srgbClr val="1FBABF"/>
              </a:buClr>
              <a:buFont typeface="+mj-lt"/>
              <a:buAutoNum type="arabicPeriod"/>
              <a:defRPr/>
            </a:pPr>
            <a:endParaRPr lang="fr-CA" sz="2800" dirty="0">
              <a:solidFill>
                <a:srgbClr val="004553"/>
              </a:solidFill>
              <a:ea typeface="Lato" panose="020F0502020204030203" pitchFamily="34" charset="0"/>
              <a:cs typeface="Arial" panose="020B0604020202020204" pitchFamily="34" charset="0"/>
            </a:endParaRPr>
          </a:p>
          <a:p>
            <a:pPr marL="342900" indent="-342900">
              <a:spcAft>
                <a:spcPts val="600"/>
              </a:spcAft>
              <a:buClr>
                <a:srgbClr val="1FBABF"/>
              </a:buClr>
              <a:buFont typeface="+mj-lt"/>
              <a:buAutoNum type="arabicPeriod"/>
              <a:defRPr/>
            </a:pPr>
            <a:endParaRPr lang="fr-CA" sz="2800" dirty="0">
              <a:solidFill>
                <a:srgbClr val="004553"/>
              </a:solidFill>
              <a:ea typeface="Lato" panose="020F0502020204030203" pitchFamily="34" charset="0"/>
              <a:cs typeface="Arial" panose="020B0604020202020204" pitchFamily="34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60F949EF-DE72-AD42-C436-347E328E411E}"/>
              </a:ext>
            </a:extLst>
          </p:cNvPr>
          <p:cNvSpPr/>
          <p:nvPr/>
        </p:nvSpPr>
        <p:spPr>
          <a:xfrm>
            <a:off x="0" y="5489984"/>
            <a:ext cx="12192000" cy="1306127"/>
          </a:xfrm>
          <a:prstGeom prst="rect">
            <a:avLst/>
          </a:prstGeom>
          <a:solidFill>
            <a:srgbClr val="00455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buSzPts val="3200"/>
            </a:pPr>
            <a:r>
              <a:rPr lang="fr-CA" b="1" spc="300" dirty="0">
                <a:solidFill>
                  <a:srgbClr val="1FBABF"/>
                </a:solidFill>
                <a:ea typeface="Montserrat"/>
                <a:sym typeface="Montserrat"/>
              </a:rPr>
              <a:t>  SOINS  •  ENSEIGNEMENT • RECHERCHE • GESTION • INNOVATION</a:t>
            </a:r>
          </a:p>
        </p:txBody>
      </p:sp>
      <p:pic>
        <p:nvPicPr>
          <p:cNvPr id="9" name="Imag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34253" y="5561205"/>
            <a:ext cx="1135555" cy="11347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818562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75E6AF0D-1938-0448-7DCA-F2FA87AF1C5A}"/>
              </a:ext>
            </a:extLst>
          </p:cNvPr>
          <p:cNvSpPr/>
          <p:nvPr/>
        </p:nvSpPr>
        <p:spPr>
          <a:xfrm>
            <a:off x="-72254" y="0"/>
            <a:ext cx="12201426" cy="5867400"/>
          </a:xfrm>
          <a:prstGeom prst="rect">
            <a:avLst/>
          </a:prstGeom>
          <a:solidFill>
            <a:srgbClr val="F2F2EF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7" name="Google Shape;306;p12">
            <a:extLst>
              <a:ext uri="{FF2B5EF4-FFF2-40B4-BE49-F238E27FC236}">
                <a16:creationId xmlns:a16="http://schemas.microsoft.com/office/drawing/2014/main" id="{E73B9BF6-E7A2-70B7-903F-79DE94B98D7A}"/>
              </a:ext>
            </a:extLst>
          </p:cNvPr>
          <p:cNvSpPr txBox="1"/>
          <p:nvPr/>
        </p:nvSpPr>
        <p:spPr>
          <a:xfrm>
            <a:off x="1083574" y="6363746"/>
            <a:ext cx="475242" cy="3451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fr-CA" sz="800" b="1" dirty="0">
                <a:solidFill>
                  <a:srgbClr val="004553"/>
                </a:solidFill>
                <a:latin typeface="Montserrat"/>
                <a:ea typeface="Montserrat"/>
                <a:cs typeface="Montserrat"/>
                <a:sym typeface="Montserrat"/>
              </a:rPr>
              <a:t>P19</a:t>
            </a:r>
            <a:endParaRPr sz="800" i="0" u="none" strike="noStrike" cap="none" dirty="0">
              <a:solidFill>
                <a:srgbClr val="004553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1" name="Google Shape;270;p32">
            <a:extLst>
              <a:ext uri="{FF2B5EF4-FFF2-40B4-BE49-F238E27FC236}">
                <a16:creationId xmlns:a16="http://schemas.microsoft.com/office/drawing/2014/main" id="{2B9079CC-062F-1520-5C99-74F75E6003D4}"/>
              </a:ext>
            </a:extLst>
          </p:cNvPr>
          <p:cNvSpPr txBox="1"/>
          <p:nvPr/>
        </p:nvSpPr>
        <p:spPr>
          <a:xfrm>
            <a:off x="5466735" y="122368"/>
            <a:ext cx="6495329" cy="5847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>
              <a:lnSpc>
                <a:spcPct val="80000"/>
              </a:lnSpc>
              <a:buSzPts val="1800"/>
            </a:pPr>
            <a:r>
              <a:rPr lang="fr-CA" sz="4000" dirty="0">
                <a:solidFill>
                  <a:srgbClr val="004553"/>
                </a:solidFill>
                <a:ea typeface="Montserrat"/>
                <a:sym typeface="Montserrat"/>
              </a:rPr>
              <a:t>Favoriser la lecture</a:t>
            </a:r>
          </a:p>
        </p:txBody>
      </p:sp>
      <p:sp>
        <p:nvSpPr>
          <p:cNvPr id="12" name="Google Shape;108;p2">
            <a:extLst>
              <a:ext uri="{FF2B5EF4-FFF2-40B4-BE49-F238E27FC236}">
                <a16:creationId xmlns:a16="http://schemas.microsoft.com/office/drawing/2014/main" id="{1A6062A5-BFEA-490A-E54F-D46D0068775A}"/>
              </a:ext>
            </a:extLst>
          </p:cNvPr>
          <p:cNvSpPr/>
          <p:nvPr/>
        </p:nvSpPr>
        <p:spPr>
          <a:xfrm>
            <a:off x="5633843" y="817075"/>
            <a:ext cx="6495329" cy="45242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r>
              <a:rPr lang="fr-CA" sz="2400" dirty="0">
                <a:solidFill>
                  <a:srgbClr val="1FBABF"/>
                </a:solidFill>
              </a:rPr>
              <a:t>TRUCS: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fr-CA" sz="2400" dirty="0">
                <a:solidFill>
                  <a:srgbClr val="004553"/>
                </a:solidFill>
              </a:rPr>
              <a:t>Identifier les différentes parties du poster (par des titres, des numéros de  section, des couleurs …)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fr-CA" sz="2400" dirty="0">
                <a:solidFill>
                  <a:srgbClr val="004553"/>
                </a:solidFill>
              </a:rPr>
              <a:t>Adopter un sens de parcours du poster qui soit naturel ou explicite.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fr-CA" sz="2400" dirty="0">
                <a:solidFill>
                  <a:srgbClr val="004553"/>
                </a:solidFill>
              </a:rPr>
              <a:t>Les « plages » blanches sont importantes.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fr-CA" sz="2400" dirty="0">
                <a:solidFill>
                  <a:srgbClr val="004553"/>
                </a:solidFill>
              </a:rPr>
              <a:t>Composition idéale :30 % de texte / 40 % d’illustrations / 30 % de vide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fr-CA" sz="2400" dirty="0">
                <a:solidFill>
                  <a:srgbClr val="004553"/>
                </a:solidFill>
              </a:rPr>
              <a:t>Deux extrêmes à éviter :	La belle affiche où l'information manque.  L'information abondante mais illisible.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60F949EF-DE72-AD42-C436-347E328E411E}"/>
              </a:ext>
            </a:extLst>
          </p:cNvPr>
          <p:cNvSpPr/>
          <p:nvPr/>
        </p:nvSpPr>
        <p:spPr>
          <a:xfrm>
            <a:off x="-4830" y="5742555"/>
            <a:ext cx="12240000" cy="1126331"/>
          </a:xfrm>
          <a:prstGeom prst="rect">
            <a:avLst/>
          </a:prstGeom>
          <a:solidFill>
            <a:srgbClr val="00455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buSzPts val="3200"/>
            </a:pPr>
            <a:r>
              <a:rPr lang="fr-CA" b="1" spc="300" dirty="0">
                <a:solidFill>
                  <a:srgbClr val="1FBABF"/>
                </a:solidFill>
                <a:ea typeface="Montserrat"/>
                <a:sym typeface="Montserrat"/>
              </a:rPr>
              <a:t>  SOINS  •  ENSEIGNEMENT • RECHERCHE • GESTION • INNOVATION</a:t>
            </a:r>
          </a:p>
        </p:txBody>
      </p:sp>
      <p:pic>
        <p:nvPicPr>
          <p:cNvPr id="10" name="Imag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38871" y="5867400"/>
            <a:ext cx="873846" cy="873242"/>
          </a:xfrm>
          <a:prstGeom prst="rect">
            <a:avLst/>
          </a:prstGeom>
        </p:spPr>
      </p:pic>
      <p:pic>
        <p:nvPicPr>
          <p:cNvPr id="3074" name="Picture 2" descr="Découvrez le dynamisme des étudiants chercheurs de l'UQTR lors du Concours  d'affiches scientifiques | En Tête UQTR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178" y="623032"/>
            <a:ext cx="5126738" cy="3417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772137" y="4130859"/>
            <a:ext cx="375482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CA" sz="2000" dirty="0">
                <a:solidFill>
                  <a:srgbClr val="1FBABF"/>
                </a:solidFill>
              </a:rPr>
              <a:t>Organiser le poster de manière logique - Le lecteur doit être guidé dans sa lecture</a:t>
            </a:r>
          </a:p>
        </p:txBody>
      </p:sp>
    </p:spTree>
    <p:extLst>
      <p:ext uri="{BB962C8B-B14F-4D97-AF65-F5344CB8AC3E}">
        <p14:creationId xmlns:p14="http://schemas.microsoft.com/office/powerpoint/2010/main" val="1025559931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Bureau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Bureau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27227</TotalTime>
  <Words>983</Words>
  <Application>Microsoft Office PowerPoint</Application>
  <PresentationFormat>Grand écran</PresentationFormat>
  <Paragraphs>160</Paragraphs>
  <Slides>15</Slides>
  <Notes>8</Notes>
  <HiddenSlides>0</HiddenSlides>
  <MMClips>0</MMClips>
  <ScaleCrop>false</ScaleCrop>
  <HeadingPairs>
    <vt:vector size="6" baseType="variant">
      <vt:variant>
        <vt:lpstr>Polices utilisées</vt:lpstr>
      </vt:variant>
      <vt:variant>
        <vt:i4>9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15</vt:i4>
      </vt:variant>
    </vt:vector>
  </HeadingPairs>
  <TitlesOfParts>
    <vt:vector size="25" baseType="lpstr">
      <vt:lpstr>Arial</vt:lpstr>
      <vt:lpstr>Calibri</vt:lpstr>
      <vt:lpstr>Calibri Light</vt:lpstr>
      <vt:lpstr>Courier New</vt:lpstr>
      <vt:lpstr>Helvetica Neue Light</vt:lpstr>
      <vt:lpstr>Lato</vt:lpstr>
      <vt:lpstr>Montserrat</vt:lpstr>
      <vt:lpstr>Times</vt:lpstr>
      <vt:lpstr>Wingdings</vt:lpstr>
      <vt:lpstr>Thème Office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Stéphanie Blanchet</dc:creator>
  <cp:lastModifiedBy>Martine Fortier</cp:lastModifiedBy>
  <cp:revision>72</cp:revision>
  <dcterms:created xsi:type="dcterms:W3CDTF">2022-05-19T20:59:35Z</dcterms:created>
  <dcterms:modified xsi:type="dcterms:W3CDTF">2025-10-22T16:51:20Z</dcterms:modified>
</cp:coreProperties>
</file>