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21" r:id="rId3"/>
    <p:sldId id="280" r:id="rId4"/>
    <p:sldId id="320" r:id="rId5"/>
    <p:sldId id="286" r:id="rId6"/>
    <p:sldId id="317" r:id="rId7"/>
    <p:sldId id="323" r:id="rId8"/>
    <p:sldId id="318" r:id="rId9"/>
    <p:sldId id="319" r:id="rId10"/>
    <p:sldId id="308" r:id="rId11"/>
    <p:sldId id="32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53"/>
    <a:srgbClr val="1FBABF"/>
    <a:srgbClr val="F2F2EF"/>
    <a:srgbClr val="AFB493"/>
    <a:srgbClr val="F5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3436"/>
  </p:normalViewPr>
  <p:slideViewPr>
    <p:cSldViewPr snapToGrid="0" snapToObjects="1">
      <p:cViewPr varScale="1">
        <p:scale>
          <a:sx n="84" d="100"/>
          <a:sy n="84" d="100"/>
        </p:scale>
        <p:origin x="1356" y="300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Fortier" userId="94f053502712332a" providerId="LiveId" clId="{D80D3599-C3D9-49F1-9EA9-B843598F338E}"/>
    <pc:docChg chg="modSld">
      <pc:chgData name="Martine Fortier" userId="94f053502712332a" providerId="LiveId" clId="{D80D3599-C3D9-49F1-9EA9-B843598F338E}" dt="2025-02-28T18:31:47.365" v="17" actId="20577"/>
      <pc:docMkLst>
        <pc:docMk/>
      </pc:docMkLst>
      <pc:sldChg chg="modSp mod">
        <pc:chgData name="Martine Fortier" userId="94f053502712332a" providerId="LiveId" clId="{D80D3599-C3D9-49F1-9EA9-B843598F338E}" dt="2025-02-28T18:31:47.365" v="17" actId="20577"/>
        <pc:sldMkLst>
          <pc:docMk/>
          <pc:sldMk cId="2441006331" sldId="256"/>
        </pc:sldMkLst>
        <pc:spChg chg="mod">
          <ac:chgData name="Martine Fortier" userId="94f053502712332a" providerId="LiveId" clId="{D80D3599-C3D9-49F1-9EA9-B843598F338E}" dt="2025-02-28T18:31:47.365" v="17" actId="20577"/>
          <ac:spMkLst>
            <pc:docMk/>
            <pc:sldMk cId="2441006331" sldId="256"/>
            <ac:spMk id="6" creationId="{5D3B22E4-9047-ACA0-6129-2032E1E017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E2E6-D357-774A-BE67-C52C724AE029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A1C7-AF58-9943-9FDA-DA2A70870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2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les échanges, les collaborations et la création de nouvelles connaissances dans le réseau international francophone et de soutenir le </a:t>
            </a:r>
            <a:r>
              <a:rPr lang="fr-CA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déveloqippement</a:t>
            </a:r>
            <a:r>
              <a:rPr lang="fr-CA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meilleures pratiques en matière de soins, de recherche, d’enseignement et de gestion pour promouvoir la santé des mères et des enfants.</a:t>
            </a:r>
            <a:endParaRPr lang="en-CA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43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8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02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2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0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E2622-504D-CE2C-E7E7-00168E741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2E068-1151-9775-86C5-745976D74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3FBB8-D4F1-76D1-894C-7E37BA0E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D52718-8003-6FB8-9E6F-E3AEEEAA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CC7E6-45C2-828B-43C7-05D82222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31432-6145-8BDC-7604-19486D5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3E2979-B5D7-5D58-CB89-2D64006EF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167522-D8B0-248D-353D-79CFDF04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C0058-0D65-47A8-0A4F-9077C04F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88465-CC45-8360-008E-DA7B5048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4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635DFF-12CD-03B4-25AC-A665F1C0A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6F2689-F69F-1C94-F76E-27C62AF56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09944-9E02-047A-2326-57380F53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C0707-C3D6-6D33-54C5-65AF94DC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0F61C-A919-6D6B-0764-707AB261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0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5EA47-8001-3741-07A5-501C62BF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AA714-8362-2807-ED78-C29F6810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214191-48ED-8DD5-A452-5DE1D439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BA037-1E30-B0E1-7EAA-61B01FD8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223CC-A95D-FFD7-08F5-FCDB03E0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27F80-9459-A54B-0446-830E2FD7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BE97DE-84A7-056F-E89A-C4565BEC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1DD74-663C-8B1B-D3E8-149CD1EE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E43A7-96A6-8A55-A976-479F96DE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A204F-60C7-0F3F-1EAA-3088B778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3ED16-61C4-CC95-8F88-4B2153F7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6A4B8-E135-B67A-A5C9-2EA986CC1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D04624-5B01-2B60-384C-4F890FAA1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D2753-4882-08FA-1358-E85E625E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1976C2-42E8-2FBE-2C94-9EBD6E9E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C3954-732B-7449-B807-332A688C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5869D-107E-6961-1B43-8AD67954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A1FA6-9417-E948-8DC7-14B4908B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06C72F-D9FC-CEC0-BCEC-B36B1DF1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3CA4B1-94B3-67CD-E4A3-502D03DCE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994C06-FC40-7120-5DF4-C2726FBE4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0A650B-A22D-C982-0C68-8DE5BF27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F76B03-7A21-9B18-9856-21C785C3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531D61-65CF-A742-574B-9FCB4509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6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AFF11-B195-DD1A-0AF0-986CD6DA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674627-769A-09D0-CB98-C1C3DEAA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301A7-4765-26DC-4AD4-AD1959CA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C3345A-A559-DC07-B838-87EC843E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9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E9C0B2-4422-7A5D-58C8-1BE1FA9E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BF87E9-117E-6F18-B48F-9C401BA0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AB79C-AF67-E63E-C6D8-FF7892B0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6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AAF7D-2E54-934F-5064-BBD74AED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00EC25-7B1F-4199-943B-4FEC555B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B90103-3A7B-D75A-19CA-A10DE0C4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7DB44-46CF-1D93-C84F-53F85072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B6EC4D-DDA7-8A2C-E90F-6C278BF0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D1BC6-B2D7-902C-DFBC-0204253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4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6F4CA-F015-99BA-85FD-2529F64F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9421E4-1EC5-92C7-5D52-514E464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922255-5B6D-A4A6-5EC3-C27A1B31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D122A3-8D91-F4C3-B0F1-CCB31E1C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5B387-4360-5787-91CC-570B2FE1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E5F3B3-5301-F3AB-6159-8C654396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3BAAE0-0DF8-9C85-14F1-A88A4827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BD2C6E-81EA-7757-873E-B00411D2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268CC-AA45-E69A-935C-A0128CB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53AC-D68D-2F4C-8296-E2214330034A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71D5D-DBE6-6E60-A151-30F7036A7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E3394-C23D-33DC-CDEA-D46B534FE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urwaves.com/fr/blogue/how-to-make-a-scientific-poste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mefrancophoni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E13FE4-6498-8B22-C0CE-0894B29B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7070"/>
            <a:ext cx="12192000" cy="6868886"/>
          </a:xfrm>
          <a:prstGeom prst="rect">
            <a:avLst/>
          </a:prstGeom>
        </p:spPr>
      </p:pic>
      <p:sp>
        <p:nvSpPr>
          <p:cNvPr id="6" name="Google Shape;270;p32">
            <a:extLst>
              <a:ext uri="{FF2B5EF4-FFF2-40B4-BE49-F238E27FC236}">
                <a16:creationId xmlns:a16="http://schemas.microsoft.com/office/drawing/2014/main" id="{5D3B22E4-9047-ACA0-6129-2032E1E017DB}"/>
              </a:ext>
            </a:extLst>
          </p:cNvPr>
          <p:cNvSpPr txBox="1"/>
          <p:nvPr/>
        </p:nvSpPr>
        <p:spPr>
          <a:xfrm>
            <a:off x="6449224" y="346952"/>
            <a:ext cx="5541580" cy="5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sz="36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22ème Semaine du 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Réseau Mère Enfant de la Francophonie</a:t>
            </a:r>
          </a:p>
          <a:p>
            <a:pPr lvl="0" algn="ctr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i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Les petites astuces » pour rédiger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i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un poster scientifique</a:t>
            </a:r>
            <a:endParaRPr lang="fr-CA" sz="3600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sz="3200" b="1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sz="3200" b="1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2 au 6 juin 2025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Lille</a:t>
            </a:r>
            <a:r>
              <a:rPr lang="fr-CA" sz="3200" b="1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, France</a:t>
            </a:r>
            <a:endParaRPr lang="fr-CA" sz="3200" b="1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>
              <a:lnSpc>
                <a:spcPct val="80000"/>
              </a:lnSpc>
              <a:buSzPts val="1800"/>
            </a:pPr>
            <a:endParaRPr lang="fr-CA" sz="4000" dirty="0">
              <a:solidFill>
                <a:srgbClr val="004553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108;p2">
            <a:extLst>
              <a:ext uri="{FF2B5EF4-FFF2-40B4-BE49-F238E27FC236}">
                <a16:creationId xmlns:a16="http://schemas.microsoft.com/office/drawing/2014/main" id="{96F97193-85BA-4594-25B3-2C0EBD7F3D50}"/>
              </a:ext>
            </a:extLst>
          </p:cNvPr>
          <p:cNvSpPr/>
          <p:nvPr/>
        </p:nvSpPr>
        <p:spPr>
          <a:xfrm>
            <a:off x="504343" y="6155563"/>
            <a:ext cx="109873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fr-CA" sz="1800" b="1" spc="300" dirty="0">
                <a:solidFill>
                  <a:srgbClr val="1FBABF"/>
                </a:solidFill>
                <a:ea typeface="Montserrat"/>
                <a:sym typeface="Montserrat"/>
              </a:rPr>
              <a:t>SOINS  •  ENSEIGNEMENT • RECHERCHE • GESTION • INNOVATION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C08F81-1BCF-21FE-0CB2-2A12ED667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4735" y="6155563"/>
            <a:ext cx="369291" cy="369291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1739F0D-EB5A-9C30-E4D0-EEAC47D3A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6364" y="6155563"/>
            <a:ext cx="369291" cy="36929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0D73680A-E9C3-680E-12F3-46829CEC3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8881" y="124105"/>
            <a:ext cx="1659752" cy="1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DDC54-1A33-5244-7FD4-DE8DD8B5C3CA}"/>
              </a:ext>
            </a:extLst>
          </p:cNvPr>
          <p:cNvSpPr/>
          <p:nvPr/>
        </p:nvSpPr>
        <p:spPr>
          <a:xfrm flipH="1">
            <a:off x="-1" y="5851366"/>
            <a:ext cx="6100127" cy="1024759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07E97-8E39-147D-3E10-612FBB538E05}"/>
              </a:ext>
            </a:extLst>
          </p:cNvPr>
          <p:cNvSpPr/>
          <p:nvPr/>
        </p:nvSpPr>
        <p:spPr>
          <a:xfrm>
            <a:off x="6100126" y="0"/>
            <a:ext cx="6084360" cy="6858000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270;p32">
            <a:extLst>
              <a:ext uri="{FF2B5EF4-FFF2-40B4-BE49-F238E27FC236}">
                <a16:creationId xmlns:a16="http://schemas.microsoft.com/office/drawing/2014/main" id="{3AA8C240-1D0A-62B3-C79F-C9B12489EA5A}"/>
              </a:ext>
            </a:extLst>
          </p:cNvPr>
          <p:cNvSpPr txBox="1"/>
          <p:nvPr/>
        </p:nvSpPr>
        <p:spPr>
          <a:xfrm>
            <a:off x="1083574" y="1137019"/>
            <a:ext cx="4641601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endParaRPr lang="fr-CA" sz="4400" dirty="0">
              <a:solidFill>
                <a:srgbClr val="004553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:a16="http://schemas.microsoft.com/office/drawing/2014/main" id="{D38894E2-D073-3BB9-A039-CDE839EF2015}"/>
              </a:ext>
            </a:extLst>
          </p:cNvPr>
          <p:cNvSpPr/>
          <p:nvPr/>
        </p:nvSpPr>
        <p:spPr>
          <a:xfrm>
            <a:off x="6593909" y="1779383"/>
            <a:ext cx="5064691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fr-CA" sz="2400" b="1" dirty="0">
                <a:solidFill>
                  <a:srgbClr val="1FBABF"/>
                </a:solidFill>
                <a:ea typeface="Montserrat"/>
                <a:sym typeface="Montserrat"/>
              </a:rPr>
              <a:t>L’utilisation des couleurs</a:t>
            </a:r>
          </a:p>
          <a:p>
            <a:pPr lvl="0">
              <a:buSzPts val="3200"/>
            </a:pPr>
            <a:endParaRPr lang="fr-CA" sz="2400" b="1" dirty="0">
              <a:solidFill>
                <a:srgbClr val="1FBABF"/>
              </a:solidFill>
              <a:ea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Choisir un ensemble de couleurs sobres et limité : pas 36 couleurs !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Utiliser soit: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des couleurs primaires conventionnelles (ex: </a:t>
            </a:r>
            <a:r>
              <a:rPr lang="fr-CA" sz="2000" dirty="0">
                <a:solidFill>
                  <a:srgbClr val="FF0000"/>
                </a:solidFill>
                <a:ea typeface="Helvetica Neue Light" charset="0"/>
                <a:cs typeface="Helvetica Neue Light" charset="0"/>
              </a:rPr>
              <a:t>Rouge</a:t>
            </a: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avec un sens  l’interdit)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une couleur fondamentale et ses variantes (ex: Des </a:t>
            </a:r>
            <a:r>
              <a:rPr lang="fr-CA" sz="2000" dirty="0">
                <a:solidFill>
                  <a:srgbClr val="00B0F0"/>
                </a:solidFill>
                <a:ea typeface="Helvetica Neue Light" charset="0"/>
                <a:cs typeface="Helvetica Neue Light" charset="0"/>
              </a:rPr>
              <a:t>bleus</a:t>
            </a: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d’intensités  différentes)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Veiller au contraste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La meilleure visibilité est le noir sur fond blanc</a:t>
            </a:r>
          </a:p>
          <a:p>
            <a:pPr lvl="0"/>
            <a:endParaRPr lang="fr-CA" sz="20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 lvl="0"/>
            <a:endParaRPr lang="fr-CA" sz="20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 lvl="0"/>
            <a:endParaRPr lang="fr-CA" sz="20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9" name="Google Shape;125;p3">
            <a:extLst>
              <a:ext uri="{FF2B5EF4-FFF2-40B4-BE49-F238E27FC236}">
                <a16:creationId xmlns:a16="http://schemas.microsoft.com/office/drawing/2014/main" id="{77F752EE-85BE-DB2C-2E2A-49481C5691C9}"/>
              </a:ext>
            </a:extLst>
          </p:cNvPr>
          <p:cNvSpPr/>
          <p:nvPr/>
        </p:nvSpPr>
        <p:spPr>
          <a:xfrm>
            <a:off x="4861686" y="5325479"/>
            <a:ext cx="1054722" cy="196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6600"/>
            </a:pPr>
            <a:r>
              <a:rPr lang="fr-CA" sz="12200" b="1" dirty="0">
                <a:solidFill>
                  <a:srgbClr val="1FBABF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</p:txBody>
      </p:sp>
      <p:sp>
        <p:nvSpPr>
          <p:cNvPr id="10" name="Google Shape;108;p2">
            <a:extLst>
              <a:ext uri="{FF2B5EF4-FFF2-40B4-BE49-F238E27FC236}">
                <a16:creationId xmlns:a16="http://schemas.microsoft.com/office/drawing/2014/main" id="{0D1C9C7D-9ED5-2F6C-AD2A-FE7381225478}"/>
              </a:ext>
            </a:extLst>
          </p:cNvPr>
          <p:cNvSpPr/>
          <p:nvPr/>
        </p:nvSpPr>
        <p:spPr>
          <a:xfrm>
            <a:off x="6715184" y="4537427"/>
            <a:ext cx="45145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2F2EF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25" name="Google Shape;306;p12">
            <a:extLst>
              <a:ext uri="{FF2B5EF4-FFF2-40B4-BE49-F238E27FC236}">
                <a16:creationId xmlns:a16="http://schemas.microsoft.com/office/drawing/2014/main" id="{A76C87C6-BE24-DC63-D26D-29B4E2CA9377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P20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314" y="5193010"/>
            <a:ext cx="914400" cy="300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375" y="88996"/>
            <a:ext cx="1451036" cy="1450033"/>
          </a:xfrm>
          <a:prstGeom prst="rect">
            <a:avLst/>
          </a:prstGeom>
        </p:spPr>
      </p:pic>
      <p:pic>
        <p:nvPicPr>
          <p:cNvPr id="1026" name="Picture 2" descr="Le pouvoir des couleurs au service du marketing - Blog Les Jeud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7640" cy="58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cs poster scientif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2" y="-1302934"/>
            <a:ext cx="6550822" cy="83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8882" y="2529253"/>
            <a:ext cx="397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Tiré de:  Comment créer une affiche scientifique efficace (fourwaves.com)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7567448" y="779100"/>
            <a:ext cx="4414345" cy="150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sz="3200" dirty="0">
                <a:solidFill>
                  <a:srgbClr val="004553"/>
                </a:solidFill>
                <a:ea typeface="Montserrat"/>
                <a:sym typeface="Montserrat"/>
              </a:rPr>
              <a:t>En conclusion: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dirty="0">
                <a:solidFill>
                  <a:srgbClr val="004553"/>
                </a:solidFill>
                <a:ea typeface="Montserrat"/>
                <a:sym typeface="Montserrat"/>
              </a:rPr>
              <a:t>Qu’est-ce qu’un bon poster scientifique </a:t>
            </a:r>
            <a:r>
              <a:rPr lang="fr-CA" dirty="0">
                <a:solidFill>
                  <a:srgbClr val="004553"/>
                </a:solidFill>
                <a:ea typeface="Montserrat"/>
                <a:sym typeface="Montserrat"/>
              </a:rPr>
              <a:t>?</a:t>
            </a:r>
          </a:p>
          <a:p>
            <a:pPr lvl="0">
              <a:lnSpc>
                <a:spcPct val="80000"/>
              </a:lnSpc>
              <a:buSzPts val="1800"/>
            </a:pPr>
            <a:endParaRPr lang="fr-CA" dirty="0">
              <a:solidFill>
                <a:srgbClr val="004553"/>
              </a:solidFill>
              <a:ea typeface="Montserrat"/>
              <a:sym typeface="Montserra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815311"/>
            <a:ext cx="7441324" cy="1815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871197" y="4657321"/>
            <a:ext cx="41105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dirty="0">
                <a:solidFill>
                  <a:srgbClr val="004553"/>
                </a:solidFill>
                <a:ea typeface="Montserrat"/>
                <a:sym typeface="Montserrat"/>
              </a:rPr>
              <a:t>Une présentation du 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dirty="0">
                <a:solidFill>
                  <a:srgbClr val="004553"/>
                </a:solidFill>
                <a:ea typeface="Montserrat"/>
                <a:sym typeface="Montserrat"/>
              </a:rPr>
              <a:t>Réseau Mère Enfant de la Francophonie Mai 2024</a:t>
            </a:r>
          </a:p>
          <a:p>
            <a:pPr lvl="0" algn="ctr">
              <a:lnSpc>
                <a:spcPct val="80000"/>
              </a:lnSpc>
              <a:buSzPts val="1800"/>
            </a:pPr>
            <a:endParaRPr lang="fr-CA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dirty="0">
                <a:hlinkClick r:id="rId4"/>
              </a:rPr>
              <a:t>Accueil - Réseau Mère-Enfant de la Francophonie (rmefrancophonie.org)</a:t>
            </a:r>
            <a:endParaRPr lang="fr-CA" dirty="0">
              <a:solidFill>
                <a:srgbClr val="004553"/>
              </a:solidFill>
              <a:ea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8464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0" y="0"/>
            <a:ext cx="12201426" cy="6857999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_RMEF_1.jpg">
            <a:extLst>
              <a:ext uri="{FF2B5EF4-FFF2-40B4-BE49-F238E27FC236}">
                <a16:creationId xmlns:a16="http://schemas.microsoft.com/office/drawing/2014/main" id="{C70701E3-ADAE-EAE3-ED46-4EC6DF4A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81" y="-10886"/>
            <a:ext cx="4785527" cy="6648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83E51A-F12A-8A99-0420-4D86E541D4EE}"/>
              </a:ext>
            </a:extLst>
          </p:cNvPr>
          <p:cNvSpPr/>
          <p:nvPr/>
        </p:nvSpPr>
        <p:spPr>
          <a:xfrm>
            <a:off x="7419481" y="4765393"/>
            <a:ext cx="4805115" cy="2092608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oogle Shape;270;p32">
            <a:extLst>
              <a:ext uri="{FF2B5EF4-FFF2-40B4-BE49-F238E27FC236}">
                <a16:creationId xmlns:a16="http://schemas.microsoft.com/office/drawing/2014/main" id="{86F64CB4-A732-CACD-BAD7-B9DF12443D8C}"/>
              </a:ext>
            </a:extLst>
          </p:cNvPr>
          <p:cNvSpPr txBox="1"/>
          <p:nvPr/>
        </p:nvSpPr>
        <p:spPr>
          <a:xfrm>
            <a:off x="293902" y="163192"/>
            <a:ext cx="6615508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A B C 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du poster efficace :</a:t>
            </a:r>
          </a:p>
          <a:p>
            <a:pPr lvl="0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r>
              <a:rPr lang="fr-CA" sz="3600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Attractif</a:t>
            </a: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, pour capturer l’attention</a:t>
            </a: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r>
              <a:rPr lang="fr-CA" sz="3600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Structuré</a:t>
            </a: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, pour favoriser la lecture</a:t>
            </a: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r>
              <a:rPr lang="fr-CA" sz="3600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Concis</a:t>
            </a: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, pour axer la communication sur le </a:t>
            </a:r>
          </a:p>
          <a:p>
            <a:pPr lvl="1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 message</a:t>
            </a:r>
          </a:p>
        </p:txBody>
      </p:sp>
      <p:sp>
        <p:nvSpPr>
          <p:cNvPr id="8" name="Google Shape;108;p2">
            <a:extLst>
              <a:ext uri="{FF2B5EF4-FFF2-40B4-BE49-F238E27FC236}">
                <a16:creationId xmlns:a16="http://schemas.microsoft.com/office/drawing/2014/main" id="{C22AEC8D-69DE-0A14-B9D3-8575744EA9DE}"/>
              </a:ext>
            </a:extLst>
          </p:cNvPr>
          <p:cNvSpPr/>
          <p:nvPr/>
        </p:nvSpPr>
        <p:spPr>
          <a:xfrm>
            <a:off x="7203312" y="5002495"/>
            <a:ext cx="5110906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fr-CA" sz="3200" b="1" dirty="0">
                <a:solidFill>
                  <a:srgbClr val="1FBABF"/>
                </a:solidFill>
                <a:ea typeface="Montserrat"/>
                <a:sym typeface="Montserrat"/>
              </a:rPr>
              <a:t>Saisir l’occasion de communiquer</a:t>
            </a:r>
          </a:p>
          <a:p>
            <a:pPr lvl="0" algn="ctr">
              <a:buSzPts val="3200"/>
            </a:pPr>
            <a:r>
              <a:rPr lang="fr-CA" sz="3200" b="1" dirty="0">
                <a:solidFill>
                  <a:srgbClr val="1FBABF"/>
                </a:solidFill>
                <a:ea typeface="Montserrat"/>
                <a:sym typeface="Montserrat"/>
              </a:rPr>
              <a:t>un message</a:t>
            </a:r>
          </a:p>
          <a:p>
            <a:pPr lvl="0">
              <a:buSzPts val="3200"/>
            </a:pPr>
            <a:endParaRPr lang="fr-CA" sz="1800" b="1" dirty="0">
              <a:solidFill>
                <a:srgbClr val="1FBABF"/>
              </a:solidFill>
              <a:ea typeface="Montserrat"/>
              <a:sym typeface="Montserrat"/>
            </a:endParaRPr>
          </a:p>
        </p:txBody>
      </p:sp>
      <p:pic>
        <p:nvPicPr>
          <p:cNvPr id="9218" name="Picture 2" descr="Poster Scientifique Lettres de l'Alphabet | Déco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81" y="-7127"/>
            <a:ext cx="4772519" cy="4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8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691767" y="1772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Valoriser le message principal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1A6062A5-BFEA-490A-E54F-D46D0068775A}"/>
              </a:ext>
            </a:extLst>
          </p:cNvPr>
          <p:cNvSpPr/>
          <p:nvPr/>
        </p:nvSpPr>
        <p:spPr>
          <a:xfrm>
            <a:off x="537156" y="928711"/>
            <a:ext cx="11698014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Texte: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réduit au minimum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Introduction – Objectif:</a:t>
            </a:r>
            <a:r>
              <a:rPr lang="fr-CA" sz="2400" b="1" dirty="0">
                <a:solidFill>
                  <a:schemeClr val="accent2">
                    <a:lumMod val="5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clair et bref. </a:t>
            </a:r>
          </a:p>
          <a:p>
            <a:pPr marL="914400" lvl="1" indent="-457200">
              <a:spcAft>
                <a:spcPts val="600"/>
              </a:spcAft>
              <a:buClr>
                <a:srgbClr val="1FBABF"/>
              </a:buClr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Pas de revue de la littérature </a:t>
            </a:r>
          </a:p>
          <a:p>
            <a:pPr marL="914400" lvl="1" indent="-457200">
              <a:spcAft>
                <a:spcPts val="600"/>
              </a:spcAft>
              <a:buClr>
                <a:srgbClr val="1FBABF"/>
              </a:buClr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Matériel et/ou méthodes en bref, si possible, illustré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Message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: Résultats ou lignes de force de préférence sous forme d’illustrations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Proscrire les détails inutiles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Privilégier les </a:t>
            </a: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figures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aux tableaux de chiffres  fastidieux;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Utiliser des </a:t>
            </a: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listes à puces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Conclusion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: Bien visible</a:t>
            </a: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935384" y="2807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Capturer l’attention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1A6062A5-BFEA-490A-E54F-D46D0068775A}"/>
              </a:ext>
            </a:extLst>
          </p:cNvPr>
          <p:cNvSpPr/>
          <p:nvPr/>
        </p:nvSpPr>
        <p:spPr>
          <a:xfrm>
            <a:off x="935384" y="1269992"/>
            <a:ext cx="10734424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Capter le regard d'assez loin … Pour donner envie de venir voir de plus près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Susciter l’intérêt scientifique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bien composé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agréable à regarder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facile à lire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Encourager la discussion</a:t>
            </a: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-72254" y="0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5466735" y="122368"/>
            <a:ext cx="6495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000" dirty="0">
                <a:solidFill>
                  <a:srgbClr val="004553"/>
                </a:solidFill>
                <a:ea typeface="Montserrat"/>
                <a:sym typeface="Montserrat"/>
              </a:rPr>
              <a:t>Favoriser la lecture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1A6062A5-BFEA-490A-E54F-D46D0068775A}"/>
              </a:ext>
            </a:extLst>
          </p:cNvPr>
          <p:cNvSpPr/>
          <p:nvPr/>
        </p:nvSpPr>
        <p:spPr>
          <a:xfrm>
            <a:off x="5633843" y="817075"/>
            <a:ext cx="649532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CA" sz="2400" dirty="0">
                <a:solidFill>
                  <a:srgbClr val="1FBABF"/>
                </a:solidFill>
              </a:rPr>
              <a:t>TRUCS: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Identifier les différentes parties du poster (par des titres, des numéros de  section, des couleurs 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Adopter un sens de parcours du poster qui soit naturel ou explicite.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Les « plages » blanches sont importantes.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Composition idéale :30 % de texte / 40 % d’illustrations / 30 % de vide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Deux extrêmes à éviter :	La belle affiche où l'information manque.  L'information abondante mais illisible.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71" y="5867400"/>
            <a:ext cx="873846" cy="873242"/>
          </a:xfrm>
          <a:prstGeom prst="rect">
            <a:avLst/>
          </a:prstGeom>
        </p:spPr>
      </p:pic>
      <p:pic>
        <p:nvPicPr>
          <p:cNvPr id="3074" name="Picture 2" descr="Découvrez le dynamisme des étudiants chercheurs de l'UQTR lors du Concours  d'affiches scientifiques | En Tête UQ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" y="623032"/>
            <a:ext cx="5126738" cy="34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137" y="4130859"/>
            <a:ext cx="3754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rgbClr val="1FBABF"/>
                </a:solidFill>
              </a:rPr>
              <a:t>Organiser le poster de manière logique - Le lecteur doit être guidé dans sa lecture</a:t>
            </a:r>
          </a:p>
        </p:txBody>
      </p:sp>
    </p:spTree>
    <p:extLst>
      <p:ext uri="{BB962C8B-B14F-4D97-AF65-F5344CB8AC3E}">
        <p14:creationId xmlns:p14="http://schemas.microsoft.com/office/powerpoint/2010/main" val="102555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0" y="7529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raphique 8">
            <a:extLst>
              <a:ext uri="{FF2B5EF4-FFF2-40B4-BE49-F238E27FC236}">
                <a16:creationId xmlns:a16="http://schemas.microsoft.com/office/drawing/2014/main" id="{C5C08F81-1BCF-21FE-0CB2-2A12ED667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40" y="6243435"/>
            <a:ext cx="369291" cy="369291"/>
          </a:xfrm>
          <a:prstGeom prst="rect">
            <a:avLst/>
          </a:prstGeom>
        </p:spPr>
      </p:pic>
      <p:pic>
        <p:nvPicPr>
          <p:cNvPr id="16" name="Graphique 9">
            <a:extLst>
              <a:ext uri="{FF2B5EF4-FFF2-40B4-BE49-F238E27FC236}">
                <a16:creationId xmlns:a16="http://schemas.microsoft.com/office/drawing/2014/main" id="{81739F0D-EB5A-9C30-E4D0-EEAC47D3A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8816" y="6231372"/>
            <a:ext cx="369291" cy="3692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74" y="5867400"/>
            <a:ext cx="873846" cy="873242"/>
          </a:xfrm>
          <a:prstGeom prst="rect">
            <a:avLst/>
          </a:prstGeom>
        </p:spPr>
      </p:pic>
      <p:pic>
        <p:nvPicPr>
          <p:cNvPr id="2056" name="Picture 8" descr="Voir plus loin de Luc Dumont - La Pensée du Jour - La Pensée du Jour —  TopChréti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4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5796" y="3428729"/>
            <a:ext cx="9342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spc="-5" dirty="0">
                <a:solidFill>
                  <a:srgbClr val="004553"/>
                </a:solidFill>
                <a:cs typeface="Calibri"/>
              </a:rPr>
              <a:t>	</a:t>
            </a:r>
            <a:endParaRPr lang="fr-CA" sz="2400" dirty="0">
              <a:solidFill>
                <a:srgbClr val="00455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33256" y="1443570"/>
            <a:ext cx="7558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Adopter un format orienté portrait : 84 cm de large / 119 cm de hauteur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Préférer les types de caractères comme Arial plutôt que Times New Roman,  Garamond ou Bookman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Utiliser le </a:t>
            </a:r>
            <a:r>
              <a:rPr lang="fr-CA" sz="2800" b="1" dirty="0">
                <a:solidFill>
                  <a:srgbClr val="004553"/>
                </a:solidFill>
              </a:rPr>
              <a:t>gras</a:t>
            </a:r>
            <a:r>
              <a:rPr lang="fr-CA" sz="2800" dirty="0">
                <a:solidFill>
                  <a:srgbClr val="004553"/>
                </a:solidFill>
              </a:rPr>
              <a:t> mais éviter l’italique pour les mises en évidence.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Taille de caractère : lisible à 5 m pour le titre, lisible à 1 ou 2 m pour le contenu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37029" y="342508"/>
            <a:ext cx="5504264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b="1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Être lisible pour être lu</a:t>
            </a:r>
          </a:p>
        </p:txBody>
      </p:sp>
    </p:spTree>
    <p:extLst>
      <p:ext uri="{BB962C8B-B14F-4D97-AF65-F5344CB8AC3E}">
        <p14:creationId xmlns:p14="http://schemas.microsoft.com/office/powerpoint/2010/main" val="239141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0" y="-1130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1726325" y="560051"/>
            <a:ext cx="841878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sz="4000" dirty="0">
                <a:solidFill>
                  <a:srgbClr val="004553"/>
                </a:solidFill>
                <a:ea typeface="Montserrat"/>
                <a:sym typeface="Montserrat"/>
              </a:rPr>
              <a:t>Le Titre: En minuscules ou en majuscules? </a:t>
            </a:r>
          </a:p>
          <a:p>
            <a:pPr lvl="0" algn="ctr">
              <a:lnSpc>
                <a:spcPct val="80000"/>
              </a:lnSpc>
              <a:buSzPts val="1800"/>
            </a:pPr>
            <a:endParaRPr lang="fr-CA" sz="40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Faites l’expérience: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74" y="5867400"/>
            <a:ext cx="873846" cy="873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4601" y="3001317"/>
            <a:ext cx="93422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spc="-1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COMMUNIQUER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LES</a:t>
            </a:r>
            <a:r>
              <a:rPr lang="fr-CA" sz="2800" spc="-23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18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RESULTATS</a:t>
            </a:r>
            <a:r>
              <a:rPr lang="fr-CA" sz="2800" spc="182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S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32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TRAVAUX</a:t>
            </a:r>
            <a:r>
              <a:rPr lang="fr-CA" sz="2800" spc="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36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18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RECHERCHE</a:t>
            </a:r>
          </a:p>
          <a:p>
            <a:endParaRPr lang="fr-CA" sz="2800" spc="-18" dirty="0">
              <a:solidFill>
                <a:srgbClr val="004553"/>
              </a:solidFill>
              <a:cs typeface="Calibri"/>
            </a:endParaRPr>
          </a:p>
          <a:p>
            <a:r>
              <a:rPr lang="fr-CA" sz="2800" spc="-18" dirty="0">
                <a:solidFill>
                  <a:srgbClr val="004553"/>
                </a:solidFill>
                <a:cs typeface="Calibri"/>
              </a:rPr>
              <a:t> </a:t>
            </a:r>
            <a:r>
              <a:rPr lang="fr-CA" sz="2800" spc="-417" dirty="0">
                <a:solidFill>
                  <a:srgbClr val="004553"/>
                </a:solidFill>
                <a:cs typeface="Calibri"/>
              </a:rPr>
              <a:t> </a:t>
            </a:r>
          </a:p>
          <a:p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Communiquer</a:t>
            </a:r>
            <a:r>
              <a:rPr lang="fr-CA" sz="2800" spc="-18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les</a:t>
            </a:r>
            <a:r>
              <a:rPr lang="fr-CA" sz="2800" spc="-23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résultats</a:t>
            </a:r>
            <a:r>
              <a:rPr lang="fr-CA" sz="2800" spc="336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5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s </a:t>
            </a:r>
            <a:r>
              <a:rPr lang="fr-CA" sz="2800" spc="-1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travaux</a:t>
            </a:r>
            <a:r>
              <a:rPr lang="fr-CA" sz="2800" spc="-5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41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1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recherche</a:t>
            </a:r>
            <a:endParaRPr lang="fr-CA" sz="2800" dirty="0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endParaRPr lang="fr-CA" sz="2400" dirty="0">
              <a:solidFill>
                <a:srgbClr val="004553"/>
              </a:solidFill>
            </a:endParaRPr>
          </a:p>
        </p:txBody>
      </p:sp>
      <p:pic>
        <p:nvPicPr>
          <p:cNvPr id="2058" name="Picture 10" descr="Émojis : découvrez la véritable signification de tous les smileys | bill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74" y="4120192"/>
            <a:ext cx="1060154" cy="9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🫤 Visage Avec Bouche En Diagonale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580" y="2922399"/>
            <a:ext cx="745695" cy="7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29" y="5867400"/>
            <a:ext cx="873846" cy="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3720885" y="4982238"/>
            <a:ext cx="5470489" cy="1542616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783410" y="163217"/>
            <a:ext cx="10346899" cy="145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Adopter un format orienté:  Portrait ou paysage ?</a:t>
            </a:r>
            <a:endParaRPr lang="fr-CA" dirty="0"/>
          </a:p>
          <a:p>
            <a:endParaRPr lang="fr-CA" sz="2000" dirty="0">
              <a:solidFill>
                <a:srgbClr val="1FBABF"/>
              </a:solidFill>
            </a:endParaRPr>
          </a:p>
          <a:p>
            <a:r>
              <a:rPr lang="fr-CA" sz="2000" dirty="0">
                <a:solidFill>
                  <a:srgbClr val="1FBABF"/>
                </a:solidFill>
              </a:rPr>
              <a:t>Se renseigner au préalable auprès des organisateurs pour connaître le format des panneaux et le système de fixation </a:t>
            </a:r>
            <a:endParaRPr lang="fr-CA" sz="4400" dirty="0">
              <a:solidFill>
                <a:srgbClr val="1FBABF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29" y="5867400"/>
            <a:ext cx="873846" cy="873242"/>
          </a:xfrm>
          <a:prstGeom prst="rect">
            <a:avLst/>
          </a:prstGeom>
        </p:spPr>
      </p:pic>
      <p:pic>
        <p:nvPicPr>
          <p:cNvPr id="4098" name="Picture 2" descr="Powerpoint Research poster template abstract presentation for academic or professional conference A0 portrait 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4" y="1694419"/>
            <a:ext cx="3917585" cy="39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cademic Poster template Powerpoint layout for scientific conference Study abstract presentation 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42" y="1694419"/>
            <a:ext cx="4678587" cy="39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3720885" y="4982238"/>
            <a:ext cx="5470489" cy="1542616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783410" y="163217"/>
            <a:ext cx="10346899" cy="720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000" dirty="0">
                <a:solidFill>
                  <a:srgbClr val="004553"/>
                </a:solidFill>
                <a:ea typeface="Montserrat"/>
                <a:sym typeface="Montserrat"/>
              </a:rPr>
              <a:t>S’identifier</a:t>
            </a:r>
          </a:p>
          <a:p>
            <a:pPr lvl="0">
              <a:lnSpc>
                <a:spcPct val="80000"/>
              </a:lnSpc>
              <a:buSzPts val="1800"/>
            </a:pPr>
            <a:endParaRPr lang="fr-CA" sz="2800" dirty="0">
              <a:solidFill>
                <a:srgbClr val="1FBABF"/>
              </a:solidFill>
            </a:endParaRPr>
          </a:p>
          <a:p>
            <a:r>
              <a:rPr lang="fr-CA" sz="2800" dirty="0">
                <a:solidFill>
                  <a:srgbClr val="1FBABF"/>
                </a:solidFill>
              </a:rPr>
              <a:t>Où ? : </a:t>
            </a:r>
            <a:r>
              <a:rPr lang="fr-CA" sz="2800" dirty="0">
                <a:solidFill>
                  <a:srgbClr val="004553"/>
                </a:solidFill>
              </a:rPr>
              <a:t>En bas du poster ou sous le titre</a:t>
            </a:r>
          </a:p>
          <a:p>
            <a:endParaRPr lang="fr-CA" sz="2800" dirty="0">
              <a:solidFill>
                <a:srgbClr val="1FBABF"/>
              </a:solidFill>
            </a:endParaRPr>
          </a:p>
          <a:p>
            <a:r>
              <a:rPr lang="fr-CA" sz="2800" dirty="0">
                <a:solidFill>
                  <a:srgbClr val="1FBABF"/>
                </a:solidFill>
              </a:rPr>
              <a:t>Quelles informations ?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Noms et Prénoms des auteurs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Les  coordonnées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Le logo de l’université, du CHU…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Les adresses email des auteurs</a:t>
            </a:r>
          </a:p>
          <a:p>
            <a:endParaRPr lang="fr-CA" sz="2800" dirty="0">
              <a:solidFill>
                <a:srgbClr val="1FBABF"/>
              </a:solidFill>
              <a:ea typeface="Montserrat"/>
              <a:sym typeface="Montserrat"/>
            </a:endParaRPr>
          </a:p>
          <a:p>
            <a:r>
              <a:rPr lang="fr-CA" sz="2800" dirty="0">
                <a:solidFill>
                  <a:srgbClr val="1FBABF"/>
                </a:solidFill>
                <a:ea typeface="Montserrat"/>
                <a:sym typeface="Montserrat"/>
              </a:rPr>
              <a:t>Petits « plus »: </a:t>
            </a:r>
            <a:r>
              <a:rPr lang="fr-CA" sz="2800" dirty="0">
                <a:solidFill>
                  <a:srgbClr val="004553"/>
                </a:solidFill>
                <a:ea typeface="Montserrat"/>
                <a:sym typeface="Montserrat"/>
              </a:rPr>
              <a:t>La photo de l’auteur qui présente le poster  pouvoir l’identifier facilement</a:t>
            </a:r>
          </a:p>
          <a:p>
            <a:endParaRPr lang="fr-CA" sz="2800" dirty="0">
              <a:solidFill>
                <a:srgbClr val="1FBABF"/>
              </a:solidFill>
              <a:ea typeface="Montserrat"/>
              <a:sym typeface="Montserrat"/>
            </a:endParaRPr>
          </a:p>
          <a:p>
            <a:r>
              <a:rPr lang="fr-CA" sz="2800" dirty="0">
                <a:solidFill>
                  <a:srgbClr val="1FBABF"/>
                </a:solidFill>
                <a:ea typeface="Montserrat"/>
                <a:sym typeface="Montserrat"/>
              </a:rPr>
              <a:t>Les adresses email des auteurs	(faciles à noter et pratiques pour  communiquer)</a:t>
            </a:r>
          </a:p>
          <a:p>
            <a:endParaRPr lang="fr-CA" sz="4400" dirty="0">
              <a:solidFill>
                <a:srgbClr val="1FBABF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86" y="5835624"/>
            <a:ext cx="873846" cy="873242"/>
          </a:xfrm>
          <a:prstGeom prst="rect">
            <a:avLst/>
          </a:prstGeom>
        </p:spPr>
      </p:pic>
      <p:pic>
        <p:nvPicPr>
          <p:cNvPr id="6150" name="Picture 6" descr="RMEF- Réseau mère-enfant de la francophonie sur LinkedIn : Nous sommes  fiers de vous informer que notre président Vincent-Nicolas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20" y="525780"/>
            <a:ext cx="41853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30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25695</TotalTime>
  <Words>683</Words>
  <Application>Microsoft Office PowerPoint</Application>
  <PresentationFormat>Grand écran</PresentationFormat>
  <Paragraphs>115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 Neue Light</vt:lpstr>
      <vt:lpstr>Lato</vt:lpstr>
      <vt:lpstr>Montserrat</vt:lpstr>
      <vt:lpstr>Times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Blanchet</dc:creator>
  <cp:lastModifiedBy>Martine Fortier</cp:lastModifiedBy>
  <cp:revision>67</cp:revision>
  <dcterms:created xsi:type="dcterms:W3CDTF">2022-05-19T20:59:35Z</dcterms:created>
  <dcterms:modified xsi:type="dcterms:W3CDTF">2025-02-28T18:31:51Z</dcterms:modified>
</cp:coreProperties>
</file>